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Lst>
  <p:notesMasterIdLst>
    <p:notesMasterId r:id="rId56"/>
  </p:notesMasterIdLst>
  <p:handoutMasterIdLst>
    <p:handoutMasterId r:id="rId57"/>
  </p:handoutMasterIdLst>
  <p:sldIdLst>
    <p:sldId id="256" r:id="rId5"/>
    <p:sldId id="302" r:id="rId6"/>
    <p:sldId id="303" r:id="rId7"/>
    <p:sldId id="304" r:id="rId8"/>
    <p:sldId id="257" r:id="rId9"/>
    <p:sldId id="258" r:id="rId10"/>
    <p:sldId id="259" r:id="rId11"/>
    <p:sldId id="260" r:id="rId12"/>
    <p:sldId id="299" r:id="rId13"/>
    <p:sldId id="300" r:id="rId14"/>
    <p:sldId id="263" r:id="rId15"/>
    <p:sldId id="318" r:id="rId16"/>
    <p:sldId id="264" r:id="rId17"/>
    <p:sldId id="265" r:id="rId18"/>
    <p:sldId id="266" r:id="rId19"/>
    <p:sldId id="267" r:id="rId20"/>
    <p:sldId id="268" r:id="rId21"/>
    <p:sldId id="269" r:id="rId22"/>
    <p:sldId id="270" r:id="rId23"/>
    <p:sldId id="271" r:id="rId24"/>
    <p:sldId id="273" r:id="rId25"/>
    <p:sldId id="274" r:id="rId26"/>
    <p:sldId id="275" r:id="rId27"/>
    <p:sldId id="276" r:id="rId28"/>
    <p:sldId id="277" r:id="rId29"/>
    <p:sldId id="278" r:id="rId30"/>
    <p:sldId id="279" r:id="rId31"/>
    <p:sldId id="280" r:id="rId32"/>
    <p:sldId id="281" r:id="rId33"/>
    <p:sldId id="282" r:id="rId34"/>
    <p:sldId id="305" r:id="rId35"/>
    <p:sldId id="285" r:id="rId36"/>
    <p:sldId id="286" r:id="rId37"/>
    <p:sldId id="313" r:id="rId38"/>
    <p:sldId id="307" r:id="rId39"/>
    <p:sldId id="308" r:id="rId40"/>
    <p:sldId id="309" r:id="rId41"/>
    <p:sldId id="314" r:id="rId42"/>
    <p:sldId id="311" r:id="rId43"/>
    <p:sldId id="312" r:id="rId44"/>
    <p:sldId id="319" r:id="rId45"/>
    <p:sldId id="315" r:id="rId46"/>
    <p:sldId id="316" r:id="rId47"/>
    <p:sldId id="317" r:id="rId48"/>
    <p:sldId id="287" r:id="rId49"/>
    <p:sldId id="288" r:id="rId50"/>
    <p:sldId id="289" r:id="rId51"/>
    <p:sldId id="290" r:id="rId52"/>
    <p:sldId id="291" r:id="rId53"/>
    <p:sldId id="320" r:id="rId54"/>
    <p:sldId id="298"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83784" autoAdjust="0"/>
  </p:normalViewPr>
  <p:slideViewPr>
    <p:cSldViewPr snapToGrid="0">
      <p:cViewPr varScale="1">
        <p:scale>
          <a:sx n="43" d="100"/>
          <a:sy n="43" d="100"/>
        </p:scale>
        <p:origin x="878" y="38"/>
      </p:cViewPr>
      <p:guideLst/>
    </p:cSldViewPr>
  </p:slideViewPr>
  <p:notesTextViewPr>
    <p:cViewPr>
      <p:scale>
        <a:sx n="150" d="100"/>
        <a:sy n="150" d="100"/>
      </p:scale>
      <p:origin x="0" y="0"/>
    </p:cViewPr>
  </p:notesTextViewPr>
  <p:sorterViewPr>
    <p:cViewPr>
      <p:scale>
        <a:sx n="120" d="100"/>
        <a:sy n="120" d="100"/>
      </p:scale>
      <p:origin x="0" y="-1898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t>JetStream</a:t>
            </a:r>
            <a:r>
              <a:rPr lang="en-US" sz="2400" dirty="0"/>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50464">
              <a:lnSpc>
                <a:spcPct val="90000"/>
              </a:lnSpc>
              <a:buFont typeface="Arial" panose="020B0604020202020204" pitchFamily="34" charset="0"/>
              <a:buChar char="•"/>
              <a:defRPr/>
            </a:pPr>
            <a:r>
              <a:rPr lang="en-US" sz="900" dirty="0">
                <a:solidFill>
                  <a:prstClr val="black"/>
                </a:solidFill>
                <a:latin typeface="Times New Roman" panose="02020603050405020304" pitchFamily="18" charset="0"/>
                <a:ea typeface="Calibri" panose="020F0502020204030204" pitchFamily="34" charset="0"/>
              </a:rPr>
              <a:t>Our vision: </a:t>
            </a:r>
            <a:r>
              <a:rPr lang="en-US" sz="90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900" spc="-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90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900"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900"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on the planet to achieve more. </a:t>
            </a:r>
          </a:p>
          <a:p>
            <a:pPr marL="174708" indent="-174708" defTabSz="950464">
              <a:lnSpc>
                <a:spcPct val="90000"/>
              </a:lnSpc>
              <a:buFont typeface="Arial" panose="020B0604020202020204" pitchFamily="34" charset="0"/>
              <a:buChar char="•"/>
              <a:defRPr/>
            </a:pPr>
            <a:endParaRPr lang="en-US" sz="900" spc="-101" dirty="0">
              <a:gradFill>
                <a:gsLst>
                  <a:gs pos="0">
                    <a:srgbClr val="496B87"/>
                  </a:gs>
                  <a:gs pos="74000">
                    <a:srgbClr val="496B87"/>
                  </a:gs>
                </a:gsLst>
                <a:lin ang="5400000" scaled="1"/>
              </a:gradFill>
              <a:latin typeface="Segoe UI Light"/>
              <a:ea typeface="Segoe UI" pitchFamily="34" charset="0"/>
              <a:cs typeface="Segoe UI" pitchFamily="34" charset="0"/>
            </a:endParaRPr>
          </a:p>
          <a:p>
            <a:pPr marL="174708" indent="-174708" defTabSz="950464">
              <a:lnSpc>
                <a:spcPct val="90000"/>
              </a:lnSpc>
              <a:buFont typeface="Arial" panose="020B0604020202020204" pitchFamily="34" charset="0"/>
              <a:buChar char="•"/>
              <a:defRPr/>
            </a:pPr>
            <a:r>
              <a:rPr lang="en-US" sz="900" spc="-101" dirty="0">
                <a:gradFill>
                  <a:gsLst>
                    <a:gs pos="0">
                      <a:srgbClr val="496B87"/>
                    </a:gs>
                    <a:gs pos="74000">
                      <a:srgbClr val="496B87"/>
                    </a:gs>
                  </a:gsLst>
                  <a:lin ang="5400000" scaled="1"/>
                </a:gradFill>
                <a:latin typeface="Segoe UI Light"/>
                <a:ea typeface="Segoe UI" pitchFamily="34" charset="0"/>
                <a:cs typeface="Segoe UI" pitchFamily="34" charset="0"/>
              </a:rPr>
              <a:t>When we talk about “empower”, it starts with empowering every developer on the planet. </a:t>
            </a:r>
            <a:r>
              <a:rPr lang="en-US" sz="900" spc="-101" dirty="0" smtClean="0">
                <a:gradFill>
                  <a:gsLst>
                    <a:gs pos="0">
                      <a:srgbClr val="496B87"/>
                    </a:gs>
                    <a:gs pos="74000">
                      <a:srgbClr val="496B87"/>
                    </a:gs>
                  </a:gsLst>
                  <a:lin ang="5400000" scaled="1"/>
                </a:gradFill>
                <a:latin typeface="Segoe UI Light"/>
                <a:ea typeface="Segoe UI" pitchFamily="34" charset="0"/>
                <a:cs typeface="Segoe UI" pitchFamily="34" charset="0"/>
              </a:rPr>
              <a:t>To create experiences</a:t>
            </a:r>
            <a:r>
              <a:rPr lang="en-US" sz="900" spc="-101" baseline="0" dirty="0" smtClean="0">
                <a:gradFill>
                  <a:gsLst>
                    <a:gs pos="0">
                      <a:srgbClr val="496B87"/>
                    </a:gs>
                    <a:gs pos="74000">
                      <a:srgbClr val="496B87"/>
                    </a:gs>
                  </a:gsLst>
                  <a:lin ang="5400000" scaled="1"/>
                </a:gradFill>
                <a:latin typeface="Segoe UI Light"/>
                <a:ea typeface="Segoe UI" pitchFamily="34" charset="0"/>
                <a:cs typeface="Segoe UI" pitchFamily="34" charset="0"/>
              </a:rPr>
              <a:t> that span across devices and services</a:t>
            </a:r>
            <a:endParaRPr lang="en-US" sz="900" dirty="0">
              <a:solidFill>
                <a:prstClr val="black"/>
              </a:solidFill>
              <a:latin typeface="Times New Roman" panose="02020603050405020304" pitchFamily="18" charset="0"/>
              <a:ea typeface="Calibri" panose="020F0502020204030204" pitchFamily="34" charset="0"/>
            </a:endParaRPr>
          </a:p>
          <a:p>
            <a:pPr marL="174708" indent="-174708" defTabSz="950464">
              <a:lnSpc>
                <a:spcPct val="90000"/>
              </a:lnSpc>
              <a:buFont typeface="Arial" panose="020B0604020202020204" pitchFamily="34" charset="0"/>
              <a:buChar char="•"/>
              <a:defRPr/>
            </a:pPr>
            <a:endParaRPr lang="en-US" sz="900" spc="-101" dirty="0">
              <a:gradFill>
                <a:gsLst>
                  <a:gs pos="0">
                    <a:srgbClr val="496B87"/>
                  </a:gs>
                  <a:gs pos="74000">
                    <a:srgbClr val="496B87"/>
                  </a:gs>
                </a:gsLst>
                <a:lin ang="5400000" scaled="1"/>
              </a:gradFill>
              <a:latin typeface="Segoe UI Light"/>
              <a:ea typeface="Segoe UI" pitchFamily="34" charset="0"/>
              <a:cs typeface="Segoe UI" pitchFamily="34" charset="0"/>
            </a:endParaRPr>
          </a:p>
          <a:p>
            <a:pPr marL="174708" indent="-174708" defTabSz="950464">
              <a:lnSpc>
                <a:spcPct val="90000"/>
              </a:lnSpc>
              <a:buFont typeface="Arial" panose="020B0604020202020204" pitchFamily="34" charset="0"/>
              <a:buChar char="•"/>
              <a:defRPr/>
            </a:pPr>
            <a:r>
              <a:rPr lang="en-US" sz="900" dirty="0">
                <a:solidFill>
                  <a:prstClr val="black"/>
                </a:solidFill>
                <a:latin typeface="Times New Roman" panose="02020603050405020304" pitchFamily="18" charset="0"/>
                <a:ea typeface="Calibri" panose="020F0502020204030204" pitchFamily="34" charset="0"/>
              </a:rPr>
              <a:t>Today we will talk about the device platform and the cloud platform for developers</a:t>
            </a:r>
          </a:p>
          <a:p>
            <a:pPr marL="174708" indent="-174708" defTabSz="950464">
              <a:lnSpc>
                <a:spcPct val="90000"/>
              </a:lnSpc>
              <a:buFont typeface="Arial" panose="020B0604020202020204" pitchFamily="34" charset="0"/>
              <a:buChar char="•"/>
              <a:defRPr/>
            </a:pPr>
            <a:endParaRPr lang="en-US" sz="900" dirty="0">
              <a:solidFill>
                <a:prstClr val="black"/>
              </a:solidFill>
              <a:latin typeface="Times New Roman" panose="02020603050405020304" pitchFamily="18" charset="0"/>
              <a:ea typeface="Calibri" panose="020F0502020204030204" pitchFamily="34" charset="0"/>
            </a:endParaRPr>
          </a:p>
          <a:p>
            <a:pPr marL="174708" indent="-174708" defTabSz="950464">
              <a:lnSpc>
                <a:spcPct val="90000"/>
              </a:lnSpc>
              <a:buFont typeface="Arial" panose="020B0604020202020204" pitchFamily="34" charset="0"/>
              <a:buChar char="•"/>
              <a:defRPr/>
            </a:pPr>
            <a:r>
              <a:rPr lang="en-US" sz="900" dirty="0">
                <a:solidFill>
                  <a:prstClr val="black"/>
                </a:solidFill>
                <a:latin typeface="Times New Roman" panose="02020603050405020304" pitchFamily="18" charset="0"/>
                <a:ea typeface="Calibri" panose="020F0502020204030204" pitchFamily="34" charset="0"/>
              </a:rPr>
              <a:t>We will share three investments across this spectrum that bring awesome innovation in the hands of developers and will help make this vision become </a:t>
            </a:r>
            <a:r>
              <a:rPr lang="en-US" sz="900" dirty="0" smtClean="0">
                <a:solidFill>
                  <a:prstClr val="black"/>
                </a:solidFill>
                <a:latin typeface="Times New Roman" panose="02020603050405020304" pitchFamily="18" charset="0"/>
                <a:ea typeface="Calibri" panose="020F0502020204030204" pitchFamily="34" charset="0"/>
              </a:rPr>
              <a:t>real</a:t>
            </a:r>
          </a:p>
          <a:p>
            <a:pPr marL="631908" marR="0" lvl="1" indent="-174708" algn="l" defTabSz="950464"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900" dirty="0" smtClean="0"/>
              <a:t>we as developers must </a:t>
            </a:r>
            <a:r>
              <a:rPr lang="en-US" sz="900" b="1" dirty="0" smtClean="0"/>
              <a:t>put the user at the center of these experiences</a:t>
            </a:r>
            <a:r>
              <a:rPr lang="en-US" sz="900" dirty="0" smtClean="0"/>
              <a:t>.  </a:t>
            </a:r>
            <a:r>
              <a:rPr lang="en-US" sz="900" b="1" baseline="0" dirty="0" smtClean="0"/>
              <a:t>Windows 10 </a:t>
            </a:r>
            <a:r>
              <a:rPr lang="en-US" sz="900" b="0" baseline="0" dirty="0" smtClean="0"/>
              <a:t>help </a:t>
            </a:r>
            <a:r>
              <a:rPr lang="en-US" sz="900" baseline="0" dirty="0" smtClean="0"/>
              <a:t>you</a:t>
            </a:r>
            <a:r>
              <a:rPr lang="en-US" sz="900" b="0" i="0" dirty="0" smtClean="0"/>
              <a:t> </a:t>
            </a:r>
            <a:r>
              <a:rPr lang="en-US" sz="900" b="1" i="0" dirty="0" smtClean="0"/>
              <a:t>reach over a billion Windows users</a:t>
            </a:r>
            <a:r>
              <a:rPr lang="en-US" sz="900" b="1" i="0" baseline="0" dirty="0" smtClean="0"/>
              <a:t> </a:t>
            </a:r>
            <a:r>
              <a:rPr lang="en-US" sz="900" b="0" i="0" baseline="0" dirty="0" smtClean="0"/>
              <a:t>with </a:t>
            </a:r>
            <a:r>
              <a:rPr lang="en-US" sz="900" b="1" i="0" baseline="0" dirty="0" smtClean="0"/>
              <a:t>more personal computing experiences only possible on Windows</a:t>
            </a:r>
            <a:endParaRPr lang="en-US" sz="900" b="0" i="0" baseline="0" dirty="0" smtClean="0"/>
          </a:p>
          <a:p>
            <a:pPr marL="631908" marR="0" lvl="1" indent="-174708" algn="l" defTabSz="950464"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900" b="0" i="0" baseline="0" dirty="0" smtClean="0"/>
          </a:p>
          <a:p>
            <a:pPr marL="631908" lvl="1" indent="-174708" defTabSz="950464">
              <a:lnSpc>
                <a:spcPct val="90000"/>
              </a:lnSpc>
              <a:buFont typeface="Arial" panose="020B0604020202020204" pitchFamily="34" charset="0"/>
              <a:buChar char="•"/>
              <a:defRPr/>
            </a:pPr>
            <a:endParaRPr lang="en-US" sz="900" dirty="0">
              <a:solidFill>
                <a:prstClr val="black"/>
              </a:solidFill>
              <a:latin typeface="Times New Roman" panose="02020603050405020304" pitchFamily="18" charset="0"/>
              <a:ea typeface="Calibri" panose="020F0502020204030204" pitchFamily="34" charset="0"/>
            </a:endParaRPr>
          </a:p>
        </p:txBody>
      </p:sp>
      <p:sp>
        <p:nvSpPr>
          <p:cNvPr id="4" name="Header Placeholder 3"/>
          <p:cNvSpPr>
            <a:spLocks noGrp="1"/>
          </p:cNvSpPr>
          <p:nvPr>
            <p:ph type="hdr" sz="quarter" idx="10"/>
          </p:nvPr>
        </p:nvSpPr>
        <p:spPr/>
        <p:txBody>
          <a:bodyPr/>
          <a:lstStyle/>
          <a:p>
            <a:r>
              <a:rPr lang="en-US" dirty="0" smtClean="0">
                <a:solidFill>
                  <a:prstClr val="black"/>
                </a:solidFill>
              </a:rPr>
              <a:t>Microsoft Convergence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0518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8/12/2015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4708" indent="-174708">
              <a:buFont typeface="Arial" panose="020B0604020202020204" pitchFamily="34" charset="0"/>
              <a:buChar char="•"/>
            </a:pPr>
            <a:r>
              <a:rPr lang="en-US" baseline="0" dirty="0" smtClean="0"/>
              <a:t>Windows 10 has a lot to offer web developers, as well</a:t>
            </a:r>
            <a:r>
              <a:rPr lang="en-US" dirty="0" smtClean="0"/>
              <a:t> </a:t>
            </a:r>
            <a:r>
              <a:rPr lang="en-US" baseline="0" dirty="0" smtClean="0"/>
              <a:t>!</a:t>
            </a:r>
          </a:p>
          <a:p>
            <a:pPr marL="174708" indent="-174708">
              <a:buFont typeface="Arial" panose="020B0604020202020204" pitchFamily="34" charset="0"/>
              <a:buChar char="•"/>
            </a:pPr>
            <a:endParaRPr lang="en-US" baseline="0" dirty="0" smtClean="0"/>
          </a:p>
          <a:p>
            <a:pPr marL="174708" indent="-174708">
              <a:buFont typeface="Arial" panose="020B0604020202020204" pitchFamily="34" charset="0"/>
              <a:buChar char="•"/>
            </a:pPr>
            <a:r>
              <a:rPr lang="en-US" dirty="0" smtClean="0"/>
              <a:t>First, there’s a </a:t>
            </a:r>
            <a:r>
              <a:rPr lang="en-US" b="0" dirty="0" smtClean="0"/>
              <a:t>new web rendering</a:t>
            </a:r>
            <a:r>
              <a:rPr lang="en-US" b="0" baseline="0" dirty="0" smtClean="0"/>
              <a:t> engine </a:t>
            </a:r>
            <a:r>
              <a:rPr lang="en-US" baseline="0" dirty="0" smtClean="0"/>
              <a:t>– </a:t>
            </a:r>
            <a:r>
              <a:rPr lang="en-US" b="1" baseline="0" dirty="0" smtClean="0"/>
              <a:t>Microsoft </a:t>
            </a:r>
            <a:r>
              <a:rPr lang="en-US" b="1" dirty="0" err="1" smtClean="0"/>
              <a:t>EdgeHTML</a:t>
            </a:r>
            <a:r>
              <a:rPr lang="en-US" b="1" baseline="0" dirty="0" smtClean="0"/>
              <a:t> </a:t>
            </a:r>
            <a:r>
              <a:rPr lang="en-US" baseline="0" dirty="0" smtClean="0"/>
              <a:t>– that’s </a:t>
            </a:r>
            <a:r>
              <a:rPr lang="en-US" b="0" baseline="0" dirty="0" smtClean="0"/>
              <a:t>built for the modern web.</a:t>
            </a:r>
          </a:p>
          <a:p>
            <a:pPr marL="174708" indent="-174708">
              <a:buFont typeface="Arial" panose="020B0604020202020204" pitchFamily="34" charset="0"/>
              <a:buChar char="•"/>
            </a:pPr>
            <a:endParaRPr lang="en-US" b="1" baseline="0" dirty="0" smtClean="0"/>
          </a:p>
          <a:p>
            <a:pPr marL="174708" indent="-174708">
              <a:buFont typeface="Arial" panose="020B0604020202020204" pitchFamily="34" charset="0"/>
              <a:buChar char="•"/>
            </a:pPr>
            <a:r>
              <a:rPr lang="en-US" b="0" baseline="0" dirty="0" smtClean="0"/>
              <a:t>&lt;click&gt;</a:t>
            </a:r>
          </a:p>
          <a:p>
            <a:pPr marL="174708" indent="-174708">
              <a:buFont typeface="Arial" panose="020B0604020202020204" pitchFamily="34" charset="0"/>
              <a:buChar char="•"/>
            </a:pPr>
            <a:endParaRPr lang="en-US" b="1" baseline="0" dirty="0" smtClean="0"/>
          </a:p>
          <a:p>
            <a:pPr marL="174708" indent="-174708">
              <a:buFont typeface="Arial" panose="020B0604020202020204" pitchFamily="34" charset="0"/>
              <a:buChar char="•"/>
            </a:pPr>
            <a:r>
              <a:rPr lang="en-US" baseline="0" dirty="0" smtClean="0"/>
              <a:t>It powers both the new Microsoft Edge browser as well as web content in Universal Windows apps.</a:t>
            </a:r>
            <a:endParaRPr lang="en-US" dirty="0" smtClean="0"/>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&lt;click&gt;</a:t>
            </a:r>
          </a:p>
          <a:p>
            <a:pPr marL="0" indent="0">
              <a:buFont typeface="Arial" panose="020B0604020202020204" pitchFamily="34" charset="0"/>
              <a:buNone/>
            </a:pPr>
            <a:endParaRPr lang="en-US" dirty="0" smtClean="0"/>
          </a:p>
          <a:p>
            <a:pPr marL="174708" marR="0" indent="-174708"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Edge leaves behind all of the Internet Explorer specific behaviors that had been built up over the last 20 years</a:t>
            </a:r>
            <a:endParaRPr lang="en-US" baseline="0" dirty="0" smtClean="0"/>
          </a:p>
          <a:p>
            <a:pPr marL="174708" marR="0" indent="-174708"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smtClean="0"/>
              <a:t>And has o</a:t>
            </a:r>
            <a:r>
              <a:rPr lang="en-US" dirty="0" smtClean="0"/>
              <a:t>ver</a:t>
            </a:r>
            <a:r>
              <a:rPr lang="en-US" baseline="0" dirty="0" smtClean="0"/>
              <a:t> </a:t>
            </a:r>
            <a:r>
              <a:rPr lang="en-US" dirty="0" smtClean="0"/>
              <a:t>4,200 interoperability improvements to ensure that </a:t>
            </a:r>
            <a:r>
              <a:rPr lang="en-US" i="1" dirty="0" smtClean="0"/>
              <a:t>the web just works.</a:t>
            </a:r>
          </a:p>
          <a:p>
            <a:pPr marL="174708" marR="0" indent="-174708"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i="0" dirty="0" smtClean="0"/>
              <a:t>Fo</a:t>
            </a:r>
            <a:r>
              <a:rPr lang="en-US" i="0" baseline="0" dirty="0" smtClean="0"/>
              <a:t>r developers, this means less time fixing up your web apps to work across browsers.</a:t>
            </a:r>
            <a:endParaRPr lang="en-US" dirty="0" smtClean="0"/>
          </a:p>
          <a:p>
            <a:pPr marL="0" indent="0">
              <a:buFont typeface="Arial" panose="020B0604020202020204" pitchFamily="34" charset="0"/>
              <a:buNone/>
            </a:pPr>
            <a:endParaRPr lang="en-US" dirty="0" smtClean="0"/>
          </a:p>
          <a:p>
            <a:pPr marL="174708" indent="-174708">
              <a:buFont typeface="Arial" panose="020B0604020202020204" pitchFamily="34" charset="0"/>
              <a:buChar char="•"/>
            </a:pPr>
            <a:r>
              <a:rPr lang="en-US" dirty="0" err="1" smtClean="0"/>
              <a:t>EdgeHTML</a:t>
            </a:r>
            <a:r>
              <a:rPr lang="en-US" dirty="0" smtClean="0"/>
              <a:t> also features</a:t>
            </a:r>
            <a:r>
              <a:rPr lang="en-US" baseline="0" dirty="0" smtClean="0"/>
              <a:t> over </a:t>
            </a:r>
            <a:r>
              <a:rPr lang="en-US" dirty="0" smtClean="0"/>
              <a:t>45 new</a:t>
            </a:r>
            <a:r>
              <a:rPr lang="en-US" baseline="0" dirty="0" smtClean="0"/>
              <a:t> </a:t>
            </a:r>
            <a:r>
              <a:rPr lang="en-US" dirty="0" smtClean="0"/>
              <a:t>web standards</a:t>
            </a:r>
            <a:r>
              <a:rPr lang="en-US" baseline="0" dirty="0" smtClean="0"/>
              <a:t>, including:</a:t>
            </a:r>
            <a:endParaRPr lang="en-US" dirty="0" smtClean="0"/>
          </a:p>
          <a:p>
            <a:pPr marL="391970" lvl="1" indent="-174708">
              <a:buFont typeface="Arial" panose="020B0604020202020204" pitchFamily="34" charset="0"/>
              <a:buChar char="•"/>
            </a:pPr>
            <a:r>
              <a:rPr lang="en-US" dirty="0" smtClean="0"/>
              <a:t>HTTP/2</a:t>
            </a:r>
          </a:p>
          <a:p>
            <a:pPr marL="391970" lvl="1" indent="-174708">
              <a:buFont typeface="Arial" panose="020B0604020202020204" pitchFamily="34" charset="0"/>
              <a:buChar char="•"/>
            </a:pPr>
            <a:r>
              <a:rPr lang="en-US" dirty="0" smtClean="0"/>
              <a:t>Web Audio</a:t>
            </a:r>
          </a:p>
          <a:p>
            <a:pPr marL="391970" lvl="1" indent="-174708">
              <a:buFont typeface="Arial" panose="020B0604020202020204" pitchFamily="34" charset="0"/>
              <a:buChar char="•"/>
            </a:pPr>
            <a:r>
              <a:rPr lang="en-US" dirty="0" smtClean="0"/>
              <a:t>And a bunch more that you can see here.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smtClean="0"/>
              <a:t>While improving interoperability and adding new features to </a:t>
            </a:r>
            <a:r>
              <a:rPr lang="en-US" dirty="0" err="1" smtClean="0"/>
              <a:t>EdgeHTML</a:t>
            </a:r>
            <a:r>
              <a:rPr lang="en-US" dirty="0" smtClean="0"/>
              <a:t>, we didn’t forget to pay attention to </a:t>
            </a:r>
            <a:r>
              <a:rPr lang="en-US" b="1" dirty="0" smtClean="0"/>
              <a:t>performance</a:t>
            </a:r>
            <a:r>
              <a:rPr lang="en-US" dirty="0" smtClean="0"/>
              <a:t>.</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Here is how </a:t>
            </a:r>
            <a:r>
              <a:rPr lang="en-US" dirty="0" err="1" smtClean="0"/>
              <a:t>EdgeHTML</a:t>
            </a:r>
            <a:r>
              <a:rPr lang="en-US" dirty="0" smtClean="0"/>
              <a:t> performs on two leading web benchmarks:</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&lt;click&gt;</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On the </a:t>
            </a:r>
            <a:r>
              <a:rPr lang="en-US" dirty="0" err="1" smtClean="0"/>
              <a:t>JetStream</a:t>
            </a:r>
            <a:r>
              <a:rPr lang="en-US" dirty="0" smtClean="0"/>
              <a:t> benchmark</a:t>
            </a:r>
            <a:r>
              <a:rPr lang="en-US" baseline="0" dirty="0" smtClean="0"/>
              <a:t> created by Apple, which simulates complex web applications</a:t>
            </a:r>
            <a:r>
              <a:rPr lang="en-US" dirty="0" smtClean="0"/>
              <a:t>, </a:t>
            </a:r>
            <a:r>
              <a:rPr lang="en-US" dirty="0" err="1" smtClean="0"/>
              <a:t>EdgeHTML</a:t>
            </a:r>
            <a:r>
              <a:rPr lang="en-US" dirty="0" smtClean="0"/>
              <a:t> is </a:t>
            </a:r>
            <a:r>
              <a:rPr lang="en-US" b="1" dirty="0" smtClean="0"/>
              <a:t>over 1.5x faster </a:t>
            </a:r>
            <a:r>
              <a:rPr lang="en-US" dirty="0" smtClean="0"/>
              <a:t>than IE11.</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&lt;click&gt;</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Beyond that, it is </a:t>
            </a:r>
            <a:r>
              <a:rPr lang="en-US" b="1" dirty="0" smtClean="0"/>
              <a:t>also ahead </a:t>
            </a:r>
            <a:r>
              <a:rPr lang="en-US" dirty="0" smtClean="0"/>
              <a:t>of the latest 64-bit browsers.</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27130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smtClean="0"/>
              <a:t>Next</a:t>
            </a:r>
            <a:r>
              <a:rPr lang="en-US" baseline="0" dirty="0" smtClean="0"/>
              <a:t> o</a:t>
            </a:r>
            <a:r>
              <a:rPr lang="en-US" dirty="0" smtClean="0"/>
              <a:t>n the Octane benchmark, created by Google, Edge is </a:t>
            </a:r>
            <a:r>
              <a:rPr lang="en-US" b="1" dirty="0" smtClean="0"/>
              <a:t>over twice as fast </a:t>
            </a:r>
            <a:r>
              <a:rPr lang="en-US" dirty="0" smtClean="0"/>
              <a:t>as IE11</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&lt;click&gt;</a:t>
            </a:r>
          </a:p>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smtClean="0"/>
              <a:t>And again, Edge, </a:t>
            </a:r>
            <a:r>
              <a:rPr lang="en-US" b="1" dirty="0" smtClean="0"/>
              <a:t>leapfrogs </a:t>
            </a:r>
            <a:r>
              <a:rPr lang="en-US" dirty="0" smtClean="0"/>
              <a:t>into the lead ahead of other 64-bit browsers.</a:t>
            </a:r>
            <a:endParaRPr lang="en-US" baseline="0" dirty="0" smtClean="0"/>
          </a:p>
          <a:p>
            <a:pPr marL="174708" indent="-174708">
              <a:buFont typeface="Arial" panose="020B0604020202020204" pitchFamily="34" charset="0"/>
              <a:buChar char="•"/>
            </a:pPr>
            <a:endParaRPr lang="en-US" baseline="0" dirty="0" smtClean="0"/>
          </a:p>
          <a:p>
            <a:pPr marL="174708" indent="-174708">
              <a:buFont typeface="Arial" panose="020B0604020202020204" pitchFamily="34" charset="0"/>
              <a:buChar char="•"/>
            </a:pPr>
            <a:r>
              <a:rPr lang="en-US" b="1" baseline="0" dirty="0" smtClean="0"/>
              <a:t>Our work is not done</a:t>
            </a:r>
            <a:r>
              <a:rPr lang="en-US" baseline="0" dirty="0" smtClean="0"/>
              <a:t>, but we feel great that Edge will provide </a:t>
            </a:r>
            <a:r>
              <a:rPr lang="en-US" b="1" baseline="0" dirty="0" smtClean="0"/>
              <a:t>industry leading performance </a:t>
            </a:r>
            <a:r>
              <a:rPr lang="en-US" baseline="0" dirty="0" smtClean="0"/>
              <a:t>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262890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4708" indent="-174708">
              <a:buFont typeface="Arial" panose="020B0604020202020204" pitchFamily="34" charset="0"/>
              <a:buChar char="•"/>
            </a:pPr>
            <a:r>
              <a:rPr lang="en-US" baseline="0" dirty="0" smtClean="0"/>
              <a:t>Beyond making the web run great in the browser itself, Windows 10 provides </a:t>
            </a:r>
            <a:r>
              <a:rPr lang="en-US" b="1" baseline="0" dirty="0" smtClean="0"/>
              <a:t>a powerful new path for sites to become apps</a:t>
            </a:r>
            <a:r>
              <a:rPr lang="en-US" baseline="0" dirty="0" smtClean="0"/>
              <a:t>.</a:t>
            </a:r>
          </a:p>
          <a:p>
            <a:pPr marL="178027" indent="-178027">
              <a:buFont typeface="Arial" panose="020B0604020202020204" pitchFamily="34" charset="0"/>
              <a:buChar char="•"/>
            </a:pPr>
            <a:endParaRPr lang="en-US" b="0" baseline="0" dirty="0" smtClean="0"/>
          </a:p>
          <a:p>
            <a:pPr defTabSz="950464">
              <a:lnSpc>
                <a:spcPct val="90000"/>
              </a:lnSpc>
              <a:spcAft>
                <a:spcPts val="346"/>
              </a:spcAft>
              <a:defRPr/>
            </a:pPr>
            <a:r>
              <a:rPr lang="en-US" b="0" baseline="0" dirty="0" smtClean="0"/>
              <a:t>&lt;click&gt;</a:t>
            </a:r>
          </a:p>
          <a:p>
            <a:pPr marL="178027" indent="-178027">
              <a:buFont typeface="Arial" panose="020B0604020202020204" pitchFamily="34" charset="0"/>
              <a:buChar char="•"/>
            </a:pPr>
            <a:endParaRPr lang="en-US" b="0" baseline="0" dirty="0" smtClean="0"/>
          </a:p>
          <a:p>
            <a:pPr marL="178027" indent="-178027">
              <a:buFont typeface="Arial" panose="020B0604020202020204" pitchFamily="34" charset="0"/>
              <a:buChar char="•"/>
            </a:pPr>
            <a:r>
              <a:rPr lang="en-US" b="0" baseline="0" dirty="0" smtClean="0"/>
              <a:t>With Windows 10, you can re-use your existing web site code and </a:t>
            </a:r>
            <a:r>
              <a:rPr lang="en-US" b="1" baseline="0" dirty="0" smtClean="0"/>
              <a:t>create an app that points directly to your URL.</a:t>
            </a:r>
          </a:p>
          <a:p>
            <a:pPr marL="178027" indent="-178027">
              <a:buFont typeface="Arial" panose="020B0604020202020204" pitchFamily="34" charset="0"/>
              <a:buChar char="•"/>
            </a:pPr>
            <a:r>
              <a:rPr lang="en-US" baseline="0" dirty="0" smtClean="0"/>
              <a:t>You don’t need to re-write your server code into packaged client code!</a:t>
            </a:r>
          </a:p>
          <a:p>
            <a:endParaRPr lang="en-US" b="1" baseline="0" dirty="0" smtClean="0"/>
          </a:p>
          <a:p>
            <a:r>
              <a:rPr lang="en-US" b="0" baseline="0" dirty="0" smtClean="0"/>
              <a:t>&lt;click&gt;</a:t>
            </a:r>
          </a:p>
          <a:p>
            <a:endParaRPr lang="en-US" b="1" baseline="0" dirty="0" smtClean="0"/>
          </a:p>
          <a:p>
            <a:pPr marL="178027" indent="-178027">
              <a:buFont typeface="Arial" panose="020B0604020202020204" pitchFamily="34" charset="0"/>
              <a:buChar char="•"/>
            </a:pPr>
            <a:r>
              <a:rPr lang="en-US" b="0" baseline="0" dirty="0" smtClean="0"/>
              <a:t>Y</a:t>
            </a:r>
            <a:r>
              <a:rPr lang="en-US" baseline="0" dirty="0" smtClean="0"/>
              <a:t>ou can access </a:t>
            </a:r>
            <a:r>
              <a:rPr lang="en-US" b="0" baseline="0" dirty="0" smtClean="0"/>
              <a:t>Universal Windows Platform APIs </a:t>
            </a:r>
            <a:r>
              <a:rPr lang="en-US" b="1" baseline="0" dirty="0" smtClean="0"/>
              <a:t>directly from the web code that came down from your server.</a:t>
            </a:r>
          </a:p>
          <a:p>
            <a:endParaRPr lang="en-US" baseline="0" dirty="0" smtClean="0"/>
          </a:p>
          <a:p>
            <a:r>
              <a:rPr lang="en-US" baseline="0" dirty="0" smtClean="0"/>
              <a:t>&lt;click&gt;</a:t>
            </a:r>
          </a:p>
          <a:p>
            <a:endParaRPr lang="en-US" baseline="0" dirty="0" smtClean="0"/>
          </a:p>
          <a:p>
            <a:pPr marL="178027" indent="-178027" defTabSz="968523">
              <a:spcAft>
                <a:spcPts val="353"/>
              </a:spcAft>
              <a:buFont typeface="Arial" panose="020B0604020202020204" pitchFamily="34" charset="0"/>
              <a:buChar char="•"/>
              <a:defRPr/>
            </a:pPr>
            <a:r>
              <a:rPr lang="en-US" b="0" baseline="0" dirty="0" smtClean="0"/>
              <a:t>And you can distribute the app you’ve made in the Windows Store.</a:t>
            </a:r>
          </a:p>
          <a:p>
            <a:pPr defTabSz="968523">
              <a:lnSpc>
                <a:spcPct val="90000"/>
              </a:lnSpc>
              <a:spcAft>
                <a:spcPts val="353"/>
              </a:spcAft>
              <a:defRPr/>
            </a:pPr>
            <a:endParaRPr lang="en-US" b="1" baseline="0" dirty="0" smtClean="0"/>
          </a:p>
          <a:p>
            <a:pPr marL="178027" indent="-178027">
              <a:buFont typeface="Arial" panose="020B0604020202020204" pitchFamily="34" charset="0"/>
              <a:buChar char="•"/>
            </a:pPr>
            <a:r>
              <a:rPr lang="en-US" b="0" baseline="0" dirty="0" smtClean="0"/>
              <a:t>This new path is fully integrated into your existing web workflow.</a:t>
            </a:r>
          </a:p>
          <a:p>
            <a:pPr marL="178027" indent="-178027">
              <a:buFont typeface="Arial" panose="020B0604020202020204" pitchFamily="34" charset="0"/>
              <a:buChar char="•"/>
            </a:pPr>
            <a:r>
              <a:rPr lang="en-US" b="0" baseline="0" dirty="0" smtClean="0"/>
              <a:t>You can continue to use the same tools, libraries, and services you use today.</a:t>
            </a:r>
          </a:p>
          <a:p>
            <a:pPr marL="178027" indent="-178027" defTabSz="968523">
              <a:lnSpc>
                <a:spcPct val="90000"/>
              </a:lnSpc>
              <a:spcAft>
                <a:spcPts val="353"/>
              </a:spcAft>
              <a:buFont typeface="Arial" panose="020B0604020202020204" pitchFamily="34" charset="0"/>
              <a:buChar char="•"/>
              <a:defRPr/>
            </a:pPr>
            <a:r>
              <a:rPr lang="en-US" b="0" baseline="0" dirty="0" smtClean="0"/>
              <a:t>You can continue to </a:t>
            </a:r>
            <a:r>
              <a:rPr lang="en-US" b="1" baseline="0" dirty="0" smtClean="0"/>
              <a:t>deploy to your servers to make updates</a:t>
            </a:r>
            <a:r>
              <a:rPr lang="en-US" b="0" baseline="0" dirty="0" smtClean="0"/>
              <a:t>.</a:t>
            </a:r>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8/12/2015 7:28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the bridge is not a port:</a:t>
            </a:r>
          </a:p>
          <a:p>
            <a:r>
              <a:rPr lang="en-GB" dirty="0" smtClean="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p>
          <a:p>
            <a:endParaRPr lang="en-GB" dirty="0" smtClean="0"/>
          </a:p>
          <a:p>
            <a:r>
              <a:rPr lang="en-GB" dirty="0" smtClean="0"/>
              <a:t>Behind this goal are three core principles that drove the architecture and design of the bridge:</a:t>
            </a:r>
          </a:p>
          <a:p>
            <a:r>
              <a:rPr lang="en-GB" dirty="0" smtClean="0"/>
              <a:t>1.Full Windows API access: Making it easy to use Windows APIs within Objective-C code</a:t>
            </a:r>
          </a:p>
          <a:p>
            <a:r>
              <a:rPr lang="en-GB" dirty="0" smtClean="0"/>
              <a:t>2.iOS compatibility: Empower developers to reuse as much existing iOS code as reasonably possible</a:t>
            </a:r>
          </a:p>
          <a:p>
            <a:r>
              <a:rPr lang="en-GB" dirty="0" smtClean="0"/>
              <a:t>3.No sandboxing: iOS and Windows APIs should be able to work together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I want to start with the device platform and the world of opportunity that Windows 10 opens . </a:t>
            </a:r>
          </a:p>
          <a:p>
            <a:endParaRPr lang="en-US" baseline="0" dirty="0" smtClean="0"/>
          </a:p>
          <a:p>
            <a:r>
              <a:rPr lang="en-US" baseline="0" dirty="0" smtClean="0"/>
              <a:t>(stop here)</a:t>
            </a:r>
          </a:p>
          <a:p>
            <a:r>
              <a:rPr lang="en-US" baseline="0" dirty="0" smtClean="0"/>
              <a:t>We expect to have over </a:t>
            </a:r>
            <a:r>
              <a:rPr lang="en-US" dirty="0" smtClean="0"/>
              <a:t>1 </a:t>
            </a:r>
            <a:r>
              <a:rPr lang="en-US" baseline="0" dirty="0" smtClean="0"/>
              <a:t>billion users pick up the free upgrade in the coming year, from Windows Phone 8, Windows 7 and 8.x, and across Xbox. </a:t>
            </a:r>
            <a:r>
              <a:rPr lang="en-US" dirty="0" smtClean="0"/>
              <a:t>And Windows apps can go onto </a:t>
            </a:r>
            <a:r>
              <a:rPr lang="en-US" dirty="0" err="1" smtClean="0"/>
              <a:t>IoT</a:t>
            </a:r>
            <a:r>
              <a:rPr lang="en-US" dirty="0" smtClean="0"/>
              <a:t> and wearable devices</a:t>
            </a:r>
          </a:p>
          <a:p>
            <a:endParaRPr lang="en-US" dirty="0" smtClean="0"/>
          </a:p>
          <a:p>
            <a:r>
              <a:rPr lang="en-US" dirty="0" smtClean="0"/>
              <a:t>We make it easier to drive engagement with your users. Windows provides</a:t>
            </a:r>
            <a:r>
              <a:rPr lang="en-US" baseline="0" dirty="0" smtClean="0"/>
              <a:t> a rich pallet on which you can connect with your users on a regular basis – yielding more launches and longer usage.</a:t>
            </a:r>
          </a:p>
          <a:p>
            <a:endParaRPr lang="en-US" baseline="0" dirty="0" smtClean="0"/>
          </a:p>
          <a:p>
            <a:r>
              <a:rPr lang="en-US" baseline="0" dirty="0" smtClean="0"/>
              <a:t>We now have One Store for consumer, business and education with unified dev center and app policies</a:t>
            </a:r>
          </a:p>
          <a:p>
            <a:r>
              <a:rPr lang="en-US" baseline="0" dirty="0" smtClean="0"/>
              <a:t>One distribution channel for consumers and developers – providing a single, safe channel for doing commerce</a:t>
            </a:r>
          </a:p>
          <a:p>
            <a:endParaRPr lang="en-US" baseline="0" dirty="0" smtClean="0"/>
          </a:p>
          <a:p>
            <a:pPr marL="0" marR="0" lvl="1" indent="0" algn="l" defTabSz="931774" rtl="0" eaLnBrk="1" fontAlgn="auto" latinLnBrk="0" hangingPunct="1">
              <a:lnSpc>
                <a:spcPct val="100000"/>
              </a:lnSpc>
              <a:spcBef>
                <a:spcPts val="0"/>
              </a:spcBef>
              <a:spcAft>
                <a:spcPts val="0"/>
              </a:spcAft>
              <a:buClrTx/>
              <a:buSzTx/>
              <a:buFontTx/>
              <a:buNone/>
              <a:tabLst/>
              <a:defRPr/>
            </a:pPr>
            <a:r>
              <a:rPr lang="en-US" dirty="0" smtClean="0">
                <a:gradFill>
                  <a:gsLst>
                    <a:gs pos="0">
                      <a:srgbClr val="737373"/>
                    </a:gs>
                    <a:gs pos="100000">
                      <a:srgbClr val="737373"/>
                    </a:gs>
                  </a:gsLst>
                  <a:lin ang="5400000" scaled="1"/>
                </a:gradFill>
              </a:rPr>
              <a:t>Universal apps run on every Windows 10 device.</a:t>
            </a:r>
            <a:r>
              <a:rPr lang="en-US" baseline="0" dirty="0" smtClean="0">
                <a:gradFill>
                  <a:gsLst>
                    <a:gs pos="0">
                      <a:srgbClr val="737373"/>
                    </a:gs>
                    <a:gs pos="100000">
                      <a:srgbClr val="737373"/>
                    </a:gs>
                  </a:gsLst>
                  <a:lin ang="5400000" scaled="1"/>
                </a:gradFill>
              </a:rPr>
              <a:t> </a:t>
            </a:r>
            <a:r>
              <a:rPr lang="en-US" dirty="0" smtClean="0"/>
              <a:t>One developer platform on which</a:t>
            </a:r>
            <a:r>
              <a:rPr lang="en-US" baseline="0" dirty="0" smtClean="0"/>
              <a:t> Windows experiences are built, 1</a:t>
            </a:r>
            <a:r>
              <a:rPr lang="en-US" baseline="30000" dirty="0" smtClean="0"/>
              <a:t>st</a:t>
            </a:r>
            <a:r>
              <a:rPr lang="en-US" baseline="0" dirty="0" smtClean="0"/>
              <a:t> party and 3</a:t>
            </a:r>
            <a:r>
              <a:rPr lang="en-US" baseline="30000" dirty="0" smtClean="0"/>
              <a:t>rd</a:t>
            </a:r>
            <a:r>
              <a:rPr lang="en-US" baseline="0" dirty="0" smtClean="0"/>
              <a:t> party alike</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884775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With Windows 10 we empower developers to reach their windows customers wherever they are and on whatever device they happen to be using. </a:t>
            </a:r>
            <a:endParaRPr lang="en-US" dirty="0" smtClean="0"/>
          </a:p>
          <a:p>
            <a:pPr defTabSz="931774">
              <a:defRPr/>
            </a:pPr>
            <a:endParaRPr lang="en-US" baseline="0" dirty="0" smtClean="0"/>
          </a:p>
          <a:p>
            <a:pPr defTabSz="931774">
              <a:defRPr/>
            </a:pPr>
            <a:r>
              <a:rPr lang="en-US" baseline="0" dirty="0" smtClean="0"/>
              <a:t>They can now build one app that </a:t>
            </a:r>
            <a:r>
              <a:rPr lang="en-US" dirty="0"/>
              <a:t>runs on everything from tiny </a:t>
            </a:r>
            <a:r>
              <a:rPr lang="en-US" dirty="0" err="1"/>
              <a:t>IoT</a:t>
            </a:r>
            <a:r>
              <a:rPr lang="en-US" dirty="0"/>
              <a:t> devices like sensors, to mobile phones and phablets.  Productivity devices like the Desktop PCs and 2-in-1s.  New and exciting hardware like the </a:t>
            </a:r>
            <a:r>
              <a:rPr lang="en-US" dirty="0" err="1"/>
              <a:t>HoloLens</a:t>
            </a:r>
            <a:r>
              <a:rPr lang="en-US" dirty="0"/>
              <a:t>.  Living room devices like the Xbox.  Or even the new Surface Hub in a meeting room.</a:t>
            </a:r>
            <a:endParaRPr lang="en-US" dirty="0" smtClean="0"/>
          </a:p>
          <a:p>
            <a:pPr defTabSz="931774">
              <a:defRPr/>
            </a:pPr>
            <a:endParaRPr lang="en-US" dirty="0" smtClean="0"/>
          </a:p>
          <a:p>
            <a:pPr defTabSz="931774">
              <a:defRPr/>
            </a:pPr>
            <a:r>
              <a:rPr lang="en-US" dirty="0" smtClean="0"/>
              <a:t>&lt;click&gt;</a:t>
            </a:r>
          </a:p>
          <a:p>
            <a:pPr lvl="0"/>
            <a:r>
              <a:rPr lang="en-US" dirty="0"/>
              <a:t>To make this ALL worthwhile for developers, we know we need to get Windows TEN to be BROADLY </a:t>
            </a:r>
            <a:r>
              <a:rPr lang="en-US" dirty="0" smtClean="0"/>
              <a:t>adopted In fact, our GOAL is that within TWO to THREE years of Windows 10’s release, there will be ONE BILLION devices running Windows 10</a:t>
            </a:r>
          </a:p>
          <a:p>
            <a:pPr lvl="0"/>
            <a:endParaRPr lang="en-US" dirty="0" smtClean="0">
              <a:solidFill>
                <a:srgbClr val="FFFF00"/>
              </a:solidFill>
            </a:endParaRPr>
          </a:p>
          <a:p>
            <a:pPr marL="116392"/>
            <a:r>
              <a:rPr lang="en-US" dirty="0" smtClean="0">
                <a:solidFill>
                  <a:srgbClr val="FFFF00"/>
                </a:solidFill>
              </a:rPr>
              <a:t>&lt;&lt;CLICK&gt;&gt;</a:t>
            </a:r>
            <a:endParaRPr lang="en-US" dirty="0">
              <a:solidFill>
                <a:srgbClr val="FFFF00"/>
              </a:solidFill>
            </a:endParaRPr>
          </a:p>
          <a:p>
            <a:pPr lvl="0"/>
            <a:r>
              <a:rPr lang="en-US" dirty="0"/>
              <a:t>So we made </a:t>
            </a:r>
            <a:r>
              <a:rPr lang="en-US" dirty="0" smtClean="0"/>
              <a:t>Windows</a:t>
            </a:r>
            <a:r>
              <a:rPr lang="en-US" baseline="0" dirty="0" smtClean="0"/>
              <a:t> 10</a:t>
            </a:r>
            <a:r>
              <a:rPr lang="en-US" dirty="0" smtClean="0"/>
              <a:t> </a:t>
            </a:r>
            <a:r>
              <a:rPr lang="en-US" dirty="0"/>
              <a:t>available as a FREE upgrade for first year – EASY for consumers &amp; businesses to move QUICKLY</a:t>
            </a:r>
          </a:p>
          <a:p>
            <a:endParaRPr lang="en-US" dirty="0" smtClean="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2015</a:t>
            </a:r>
          </a:p>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8/12/2015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367039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dirty="0" smtClean="0">
                <a:latin typeface="+mn-lt"/>
              </a:rPr>
              <a:t>TODO:</a:t>
            </a:r>
            <a:r>
              <a:rPr lang="en-US" sz="900" baseline="0" dirty="0" smtClean="0">
                <a:latin typeface="+mn-lt"/>
              </a:rPr>
              <a:t> add some talking points why YOU as </a:t>
            </a:r>
            <a:r>
              <a:rPr lang="en-US" sz="900" baseline="0" dirty="0" err="1" smtClean="0">
                <a:latin typeface="+mn-lt"/>
              </a:rPr>
              <a:t>dev</a:t>
            </a:r>
            <a:r>
              <a:rPr lang="en-US" sz="900" baseline="0" dirty="0" smtClean="0">
                <a:latin typeface="+mn-lt"/>
              </a:rPr>
              <a:t> should care about Win10, mention the servicing to get everybody on the latest version</a:t>
            </a:r>
          </a:p>
          <a:p>
            <a:endParaRPr lang="en-US" sz="900" baseline="0" dirty="0" smtClean="0">
              <a:latin typeface="+mn-lt"/>
            </a:endParaRPr>
          </a:p>
          <a:p>
            <a:endParaRPr lang="en-US" sz="900" dirty="0" smtClean="0">
              <a:latin typeface="+mn-lt"/>
            </a:endParaRPr>
          </a:p>
          <a:p>
            <a:r>
              <a:rPr lang="en-US" sz="900" dirty="0" smtClean="0">
                <a:latin typeface="+mn-lt"/>
              </a:rPr>
              <a:t>Platform convergence has been a journey which ends today with Windows 10</a:t>
            </a:r>
          </a:p>
          <a:p>
            <a:r>
              <a:rPr lang="en-US" sz="900" dirty="0" smtClean="0">
                <a:latin typeface="+mn-lt"/>
              </a:rPr>
              <a:t>We started by bringing Internet Explorer to Windows Phone 7.5 and even Xbox 360. With the release of Windows 8 we laid the foundation with the windows kernel, drivers etc. Windows Phone 8 took advantage of this. Xbox One was built on top of Windows 8 and even used the same runtime so developer could write apps in HTML/WinJS the same framework as available on Windows 8.</a:t>
            </a:r>
          </a:p>
          <a:p>
            <a:r>
              <a:rPr lang="en-US" sz="900" dirty="0" smtClean="0">
                <a:latin typeface="+mn-lt"/>
              </a:rPr>
              <a:t>With the release of Windows Phone 8.1 the runtimes from Windows 8.1 and phone came together as well. Over 90% API convergence and things like Windows Notification Services, sharing contracts, live tiles </a:t>
            </a:r>
            <a:r>
              <a:rPr lang="en-US" sz="900" dirty="0" err="1" smtClean="0">
                <a:latin typeface="+mn-lt"/>
              </a:rPr>
              <a:t>etc</a:t>
            </a:r>
            <a:r>
              <a:rPr lang="en-US" sz="900" dirty="0" smtClean="0">
                <a:latin typeface="+mn-lt"/>
              </a:rPr>
              <a:t> started to come together.</a:t>
            </a:r>
          </a:p>
          <a:p>
            <a:r>
              <a:rPr lang="en-US" sz="900" dirty="0" smtClean="0">
                <a:latin typeface="+mn-lt"/>
              </a:rPr>
              <a:t>Our endpoint Threshold brings together everything, the foundation is the same, kernel, drivers etc. The application platform is the same and we will go into a little bit more detail later in this presentation.</a:t>
            </a:r>
          </a:p>
          <a:p>
            <a:pPr defTabSz="894250">
              <a:lnSpc>
                <a:spcPct val="100000"/>
              </a:lnSpc>
              <a:spcAft>
                <a:spcPts val="0"/>
              </a:spcAft>
              <a:defRPr/>
            </a:pPr>
            <a:endParaRPr lang="en-US" dirty="0" smtClean="0"/>
          </a:p>
          <a:p>
            <a:pPr defTabSz="894250">
              <a:lnSpc>
                <a:spcPct val="100000"/>
              </a:lnSpc>
              <a:spcAft>
                <a:spcPts val="0"/>
              </a:spcAft>
              <a:defRPr/>
            </a:pPr>
            <a:endParaRPr lang="en-US" dirty="0" smtClean="0"/>
          </a:p>
          <a:p>
            <a:pPr defTabSz="894250">
              <a:lnSpc>
                <a:spcPct val="100000"/>
              </a:lnSpc>
              <a:spcAft>
                <a:spcPts val="0"/>
              </a:spcAft>
              <a:defRPr/>
            </a:pPr>
            <a:r>
              <a:rPr lang="en-US" baseline="0" dirty="0" smtClean="0"/>
              <a:t>Background data:</a:t>
            </a:r>
            <a:endParaRPr lang="en-US" dirty="0" smtClean="0"/>
          </a:p>
          <a:p>
            <a:pPr defTabSz="894250">
              <a:lnSpc>
                <a:spcPct val="100000"/>
              </a:lnSpc>
              <a:spcAft>
                <a:spcPts val="0"/>
              </a:spcAft>
              <a:defRPr/>
            </a:pPr>
            <a:r>
              <a:rPr lang="en-US" baseline="0" dirty="0" smtClean="0"/>
              <a:t>9/15/11 Windows Phone 7.5</a:t>
            </a:r>
            <a:endParaRPr lang="en-US" dirty="0" smtClean="0"/>
          </a:p>
          <a:p>
            <a:r>
              <a:rPr lang="en-US" dirty="0" smtClean="0"/>
              <a:t>10/26/12 Windows</a:t>
            </a:r>
            <a:r>
              <a:rPr lang="en-US" baseline="0" dirty="0" smtClean="0"/>
              <a:t> 8</a:t>
            </a:r>
          </a:p>
          <a:p>
            <a:pPr defTabSz="894250">
              <a:lnSpc>
                <a:spcPct val="100000"/>
              </a:lnSpc>
              <a:spcAft>
                <a:spcPts val="0"/>
              </a:spcAft>
              <a:defRPr/>
            </a:pPr>
            <a:r>
              <a:rPr lang="en-US" baseline="0" dirty="0" smtClean="0"/>
              <a:t>10/29/12 Windows Phone 8</a:t>
            </a:r>
            <a:endParaRPr lang="en-US" dirty="0" smtClean="0"/>
          </a:p>
          <a:p>
            <a:r>
              <a:rPr lang="en-US" baseline="0" dirty="0" smtClean="0"/>
              <a:t>10/18/13 Windows 8.1</a:t>
            </a:r>
          </a:p>
          <a:p>
            <a:r>
              <a:rPr lang="en-US" baseline="0" dirty="0" smtClean="0"/>
              <a:t>11/22/13 Xbox One</a:t>
            </a:r>
          </a:p>
          <a:p>
            <a:r>
              <a:rPr lang="en-US" baseline="0" dirty="0" smtClean="0"/>
              <a:t>4/8/14 Windows 8.1 Update</a:t>
            </a:r>
          </a:p>
          <a:p>
            <a:r>
              <a:rPr lang="en-US" baseline="0" dirty="0" smtClean="0"/>
              <a:t>3/26/14 Windows Phone 8.1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8</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9</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many, many more great features that you’ll learn about in </a:t>
            </a:r>
            <a:r>
              <a:rPr lang="en-GB" smtClean="0"/>
              <a:t>this Jump Start.</a:t>
            </a:r>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60182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869" y="4452767"/>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757902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theme" Target="../theme/theme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80.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1.png"/><Relationship Id="rId2" Type="http://schemas.openxmlformats.org/officeDocument/2006/relationships/image" Target="../media/image16.png"/><Relationship Id="rId1" Type="http://schemas.openxmlformats.org/officeDocument/2006/relationships/slideLayout" Target="../slideLayouts/slideLayout80.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88.xml"/><Relationship Id="rId5" Type="http://schemas.openxmlformats.org/officeDocument/2006/relationships/image" Target="../media/image74.png"/><Relationship Id="rId4" Type="http://schemas.openxmlformats.org/officeDocument/2006/relationships/image" Target="../media/image73.JP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hyperlink" Target="http://uwp.dev.windows.com/en-US/uwp-bridges/android" TargetMode="External"/><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99.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41.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3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40.png"/><Relationship Id="rId33"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45.png"/><Relationship Id="rId1" Type="http://schemas.openxmlformats.org/officeDocument/2006/relationships/slideLayout" Target="../slideLayouts/slideLayout99.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43.png"/><Relationship Id="rId36" Type="http://schemas.openxmlformats.org/officeDocument/2006/relationships/image" Target="../media/image3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3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42.jpeg"/><Relationship Id="rId30" Type="http://schemas.openxmlformats.org/officeDocument/2006/relationships/image" Target="../media/image44.png"/><Relationship Id="rId3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r>
              <a:rPr lang="en-GB" dirty="0" smtClean="0"/>
              <a:t>Andy Wigley        Shen Chauhan</a:t>
            </a:r>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2"/>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Hello devices</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2">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9" name="Desktop"/>
            <p:cNvPicPr>
              <a:picLocks noChangeAspect="1"/>
            </p:cNvPicPr>
            <p:nvPr/>
          </p:nvPicPr>
          <p:blipFill rotWithShape="1">
            <a:blip r:embed="rId3"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20" name="Small Tablet"/>
            <p:cNvPicPr>
              <a:picLocks noChangeAspect="1"/>
            </p:cNvPicPr>
            <p:nvPr/>
          </p:nvPicPr>
          <p:blipFill rotWithShape="1">
            <a:blip r:embed="rId4"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21" name="Pho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6"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7"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086323" y="2456065"/>
            <a:ext cx="6107524" cy="2411384"/>
            <a:chOff x="4564742" y="1842049"/>
            <a:chExt cx="4580643" cy="1808538"/>
          </a:xfrm>
        </p:grpSpPr>
        <p:sp>
          <p:nvSpPr>
            <p:cNvPr id="22" name="Rectangle 21"/>
            <p:cNvSpPr/>
            <p:nvPr/>
          </p:nvSpPr>
          <p:spPr bwMode="auto">
            <a:xfrm flipH="1">
              <a:off x="4564742" y="2809339"/>
              <a:ext cx="4579255" cy="841248"/>
            </a:xfrm>
            <a:prstGeom prst="rect">
              <a:avLst/>
            </a:prstGeom>
            <a:gradFill>
              <a:gsLst>
                <a:gs pos="0">
                  <a:srgbClr val="00B0F0"/>
                </a:gs>
                <a:gs pos="51000">
                  <a:srgbClr val="0072C6"/>
                </a:gs>
              </a:gsLst>
              <a:lin ang="10800000" scaled="0"/>
            </a:grad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89629" rIns="89629" bIns="89629" numCol="1" spcCol="0" rtlCol="0" fromWordArt="0" anchor="ctr" anchorCtr="0" forceAA="0" compatLnSpc="1">
              <a:prstTxWarp prst="textNoShape">
                <a:avLst/>
              </a:prstTxWarp>
              <a:noAutofit/>
            </a:bodyPr>
            <a:lstStyle/>
            <a:p>
              <a:pPr algn="ctr" defTabSz="914262">
                <a:lnSpc>
                  <a:spcPct val="90000"/>
                </a:lnSpc>
              </a:pPr>
              <a:endParaRPr lang="en-US" sz="1568" spc="-88" dirty="0">
                <a:solidFill>
                  <a:srgbClr val="FFFFFF"/>
                </a:solidFill>
                <a:latin typeface="Segoe UI Light"/>
                <a:cs typeface="Segoe UI Semilight" panose="020B0402040204020203" pitchFamily="34" charset="0"/>
              </a:endParaRPr>
            </a:p>
          </p:txBody>
        </p:sp>
        <p:sp>
          <p:nvSpPr>
            <p:cNvPr id="23" name="Rectangle 22"/>
            <p:cNvSpPr/>
            <p:nvPr/>
          </p:nvSpPr>
          <p:spPr bwMode="auto">
            <a:xfrm flipH="1">
              <a:off x="4565784" y="1842049"/>
              <a:ext cx="4578216" cy="844877"/>
            </a:xfrm>
            <a:prstGeom prst="rect">
              <a:avLst/>
            </a:prstGeom>
            <a:gradFill>
              <a:gsLst>
                <a:gs pos="0">
                  <a:srgbClr val="00B0F0"/>
                </a:gs>
                <a:gs pos="51000">
                  <a:srgbClr val="0072C6"/>
                </a:gs>
              </a:gsLst>
              <a:lin ang="10800000" scaled="0"/>
            </a:grad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89629" rIns="89629" bIns="89629" numCol="1" spcCol="0" rtlCol="0" fromWordArt="0" anchor="ctr" anchorCtr="0" forceAA="0" compatLnSpc="1">
              <a:prstTxWarp prst="textNoShape">
                <a:avLst/>
              </a:prstTxWarp>
              <a:noAutofit/>
            </a:bodyPr>
            <a:lstStyle/>
            <a:p>
              <a:pPr algn="ctr" defTabSz="914262">
                <a:lnSpc>
                  <a:spcPct val="90000"/>
                </a:lnSpc>
              </a:pPr>
              <a:endParaRPr lang="en-US" sz="1568" spc="-88" dirty="0">
                <a:solidFill>
                  <a:srgbClr val="FFFFFF"/>
                </a:solidFill>
                <a:latin typeface="Segoe UI Light"/>
                <a:cs typeface="Segoe UI Semilight" panose="020B0402040204020203" pitchFamily="34" charset="0"/>
              </a:endParaRPr>
            </a:p>
          </p:txBody>
        </p:sp>
        <p:sp>
          <p:nvSpPr>
            <p:cNvPr id="28" name="Rectangle 27"/>
            <p:cNvSpPr/>
            <p:nvPr/>
          </p:nvSpPr>
          <p:spPr>
            <a:xfrm>
              <a:off x="6997643" y="2148222"/>
              <a:ext cx="2147742" cy="272912"/>
            </a:xfrm>
            <a:prstGeom prst="rect">
              <a:avLst/>
            </a:prstGeom>
            <a:noFill/>
          </p:spPr>
          <p:txBody>
            <a:bodyPr wrap="square" anchor="ctr">
              <a:spAutoFit/>
            </a:bodyPr>
            <a:lstStyle/>
            <a:p>
              <a:pPr algn="r" defTabSz="913997" fontAlgn="base">
                <a:lnSpc>
                  <a:spcPct val="90000"/>
                </a:lnSpc>
                <a:spcBef>
                  <a:spcPct val="0"/>
                </a:spcBef>
                <a:spcAft>
                  <a:spcPct val="0"/>
                </a:spcAft>
              </a:pPr>
              <a:r>
                <a:rPr lang="en-US" sz="1961" spc="-88" dirty="0">
                  <a:solidFill>
                    <a:srgbClr val="FFFFFF"/>
                  </a:solidFill>
                  <a:latin typeface="Segoe UI Semibold" panose="020B0702040204020203" pitchFamily="34" charset="0"/>
                  <a:ea typeface="Segoe UI" pitchFamily="34" charset="0"/>
                  <a:cs typeface="Segoe UI Semibold" panose="020B0702040204020203" pitchFamily="34" charset="0"/>
                </a:rPr>
                <a:t>Services</a:t>
              </a:r>
              <a:endParaRPr lang="en-US" sz="1961" spc="-108"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9" name="Rectangle 28"/>
            <p:cNvSpPr/>
            <p:nvPr/>
          </p:nvSpPr>
          <p:spPr>
            <a:xfrm>
              <a:off x="6997643" y="3118164"/>
              <a:ext cx="2147742" cy="272912"/>
            </a:xfrm>
            <a:prstGeom prst="rect">
              <a:avLst/>
            </a:prstGeom>
            <a:noFill/>
          </p:spPr>
          <p:txBody>
            <a:bodyPr wrap="square" anchor="ctr">
              <a:spAutoFit/>
            </a:bodyPr>
            <a:lstStyle/>
            <a:p>
              <a:pPr algn="r" defTabSz="913997" fontAlgn="base">
                <a:lnSpc>
                  <a:spcPct val="90000"/>
                </a:lnSpc>
                <a:spcBef>
                  <a:spcPct val="0"/>
                </a:spcBef>
                <a:spcAft>
                  <a:spcPct val="0"/>
                </a:spcAft>
              </a:pPr>
              <a:r>
                <a:rPr lang="en-US" sz="1961" spc="-108" dirty="0">
                  <a:solidFill>
                    <a:srgbClr val="FFFFFF"/>
                  </a:solidFill>
                  <a:latin typeface="Segoe UI Semibold" panose="020B0702040204020203" pitchFamily="34" charset="0"/>
                  <a:ea typeface="Segoe UI" pitchFamily="34" charset="0"/>
                  <a:cs typeface="Segoe UI Semibold" panose="020B0702040204020203" pitchFamily="34" charset="0"/>
                </a:rPr>
                <a:t>Services </a:t>
              </a:r>
              <a:r>
                <a:rPr lang="en-US" sz="1961" spc="-108" dirty="0">
                  <a:solidFill>
                    <a:srgbClr val="FFFFFF"/>
                  </a:solidFill>
                  <a:latin typeface="Segoe UI Semilight" panose="020B0402040204020203" pitchFamily="34" charset="0"/>
                  <a:ea typeface="Segoe UI" pitchFamily="34" charset="0"/>
                  <a:cs typeface="Segoe UI Semilight" panose="020B0402040204020203" pitchFamily="34" charset="0"/>
                </a:rPr>
                <a:t>Platform</a:t>
              </a:r>
              <a:endParaRPr lang="en-US" sz="1961" spc="-108"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5" name="Group 4"/>
          <p:cNvGrpSpPr/>
          <p:nvPr/>
        </p:nvGrpSpPr>
        <p:grpSpPr>
          <a:xfrm>
            <a:off x="-10545" y="2456065"/>
            <a:ext cx="6212983" cy="2411384"/>
            <a:chOff x="-7909" y="1842049"/>
            <a:chExt cx="4659737" cy="1808538"/>
          </a:xfrm>
        </p:grpSpPr>
        <p:sp>
          <p:nvSpPr>
            <p:cNvPr id="15" name="Rectangle 14"/>
            <p:cNvSpPr/>
            <p:nvPr/>
          </p:nvSpPr>
          <p:spPr bwMode="auto">
            <a:xfrm flipH="1">
              <a:off x="-7909" y="2809339"/>
              <a:ext cx="4659737" cy="841248"/>
            </a:xfrm>
            <a:prstGeom prst="rect">
              <a:avLst/>
            </a:prstGeom>
            <a:solidFill>
              <a:srgbClr val="00B0F0"/>
            </a:solid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89629" rIns="89629" bIns="89629" numCol="1" spcCol="0" rtlCol="0" fromWordArt="0" anchor="ctr" anchorCtr="0" forceAA="0" compatLnSpc="1">
              <a:prstTxWarp prst="textNoShape">
                <a:avLst/>
              </a:prstTxWarp>
              <a:noAutofit/>
            </a:bodyPr>
            <a:lstStyle/>
            <a:p>
              <a:pPr algn="ctr" defTabSz="914262">
                <a:lnSpc>
                  <a:spcPct val="90000"/>
                </a:lnSpc>
              </a:pPr>
              <a:endParaRPr lang="en-US" sz="1568" spc="-88" dirty="0">
                <a:solidFill>
                  <a:srgbClr val="FFFFFF"/>
                </a:solidFill>
                <a:latin typeface="Segoe UI Light"/>
                <a:cs typeface="Segoe UI Semilight" panose="020B0402040204020203" pitchFamily="34" charset="0"/>
              </a:endParaRPr>
            </a:p>
          </p:txBody>
        </p:sp>
        <p:sp>
          <p:nvSpPr>
            <p:cNvPr id="16" name="Rectangle 15"/>
            <p:cNvSpPr/>
            <p:nvPr/>
          </p:nvSpPr>
          <p:spPr>
            <a:xfrm>
              <a:off x="53738" y="3070191"/>
              <a:ext cx="1989660" cy="272912"/>
            </a:xfrm>
            <a:prstGeom prst="rect">
              <a:avLst/>
            </a:prstGeom>
            <a:noFill/>
          </p:spPr>
          <p:txBody>
            <a:bodyPr wrap="square" anchor="ctr">
              <a:spAutoFit/>
            </a:bodyPr>
            <a:lstStyle/>
            <a:p>
              <a:pPr defTabSz="913997" fontAlgn="base">
                <a:lnSpc>
                  <a:spcPct val="90000"/>
                </a:lnSpc>
                <a:spcBef>
                  <a:spcPct val="0"/>
                </a:spcBef>
                <a:spcAft>
                  <a:spcPct val="0"/>
                </a:spcAft>
              </a:pPr>
              <a:r>
                <a:rPr lang="en-US" sz="1961" spc="-88" dirty="0">
                  <a:solidFill>
                    <a:srgbClr val="FFFFFF"/>
                  </a:solidFill>
                  <a:latin typeface="Segoe UI Semibold" panose="020B0702040204020203" pitchFamily="34" charset="0"/>
                  <a:ea typeface="Segoe UI" pitchFamily="34" charset="0"/>
                  <a:cs typeface="Segoe UI Semibold" panose="020B0702040204020203" pitchFamily="34" charset="0"/>
                </a:rPr>
                <a:t>Devices</a:t>
              </a:r>
              <a:r>
                <a:rPr lang="en-US" sz="1961" spc="-108" dirty="0">
                  <a:solidFill>
                    <a:srgbClr val="FFFFFF"/>
                  </a:solidFill>
                  <a:latin typeface="Segoe UI Semilight" panose="020B0402040204020203" pitchFamily="34" charset="0"/>
                  <a:ea typeface="Segoe UI" pitchFamily="34" charset="0"/>
                  <a:cs typeface="Segoe UI Semilight" panose="020B0402040204020203" pitchFamily="34" charset="0"/>
                </a:rPr>
                <a:t> Platform</a:t>
              </a:r>
            </a:p>
          </p:txBody>
        </p:sp>
        <p:sp>
          <p:nvSpPr>
            <p:cNvPr id="19" name="Rectangle 18"/>
            <p:cNvSpPr/>
            <p:nvPr/>
          </p:nvSpPr>
          <p:spPr bwMode="auto">
            <a:xfrm flipH="1">
              <a:off x="-7156" y="1842049"/>
              <a:ext cx="4658680" cy="844877"/>
            </a:xfrm>
            <a:prstGeom prst="rect">
              <a:avLst/>
            </a:prstGeom>
            <a:solidFill>
              <a:srgbClr val="00B0F0"/>
            </a:solid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89629" rIns="89629" bIns="89629" numCol="1" spcCol="0" rtlCol="0" fromWordArt="0" anchor="ctr" anchorCtr="0" forceAA="0" compatLnSpc="1">
              <a:prstTxWarp prst="textNoShape">
                <a:avLst/>
              </a:prstTxWarp>
              <a:noAutofit/>
            </a:bodyPr>
            <a:lstStyle/>
            <a:p>
              <a:pPr algn="ctr" defTabSz="914262">
                <a:lnSpc>
                  <a:spcPct val="90000"/>
                </a:lnSpc>
              </a:pPr>
              <a:endParaRPr lang="en-US" sz="1568" spc="-88" dirty="0">
                <a:solidFill>
                  <a:srgbClr val="FFFFFF"/>
                </a:solidFill>
                <a:latin typeface="Segoe UI Light"/>
                <a:cs typeface="Segoe UI Semilight" panose="020B0402040204020203" pitchFamily="34" charset="0"/>
              </a:endParaRPr>
            </a:p>
          </p:txBody>
        </p:sp>
        <p:sp>
          <p:nvSpPr>
            <p:cNvPr id="20" name="Rectangle 19"/>
            <p:cNvSpPr/>
            <p:nvPr/>
          </p:nvSpPr>
          <p:spPr>
            <a:xfrm>
              <a:off x="53738" y="2128032"/>
              <a:ext cx="2195751" cy="272912"/>
            </a:xfrm>
            <a:prstGeom prst="rect">
              <a:avLst/>
            </a:prstGeom>
            <a:noFill/>
          </p:spPr>
          <p:txBody>
            <a:bodyPr wrap="square" anchor="ctr">
              <a:spAutoFit/>
            </a:bodyPr>
            <a:lstStyle/>
            <a:p>
              <a:pPr defTabSz="913997" fontAlgn="base">
                <a:lnSpc>
                  <a:spcPct val="90000"/>
                </a:lnSpc>
                <a:spcBef>
                  <a:spcPct val="0"/>
                </a:spcBef>
                <a:spcAft>
                  <a:spcPct val="0"/>
                </a:spcAft>
              </a:pPr>
              <a:r>
                <a:rPr lang="en-US" sz="1961" spc="-108" dirty="0">
                  <a:solidFill>
                    <a:srgbClr val="FFFFFF"/>
                  </a:solidFill>
                  <a:latin typeface="Segoe UI Semibold" panose="020B0702040204020203" pitchFamily="34" charset="0"/>
                  <a:ea typeface="Segoe UI" pitchFamily="34" charset="0"/>
                  <a:cs typeface="Segoe UI Semibold" panose="020B0702040204020203" pitchFamily="34" charset="0"/>
                </a:rPr>
                <a:t>Devices</a:t>
              </a:r>
            </a:p>
          </p:txBody>
        </p:sp>
      </p:grpSp>
      <p:grpSp>
        <p:nvGrpSpPr>
          <p:cNvPr id="9" name="Group 8"/>
          <p:cNvGrpSpPr/>
          <p:nvPr/>
        </p:nvGrpSpPr>
        <p:grpSpPr>
          <a:xfrm>
            <a:off x="4938486" y="2456065"/>
            <a:ext cx="2411383" cy="2411383"/>
            <a:chOff x="7996255" y="2619119"/>
            <a:chExt cx="2459736" cy="245973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6255" y="2619119"/>
              <a:ext cx="2459736" cy="2459736"/>
            </a:xfrm>
            <a:prstGeom prst="ellipse">
              <a:avLst/>
            </a:prstGeom>
          </p:spPr>
        </p:pic>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56524" y="3517429"/>
              <a:ext cx="1139198" cy="663116"/>
            </a:xfrm>
            <a:prstGeom prst="rect">
              <a:avLst/>
            </a:prstGeom>
          </p:spPr>
        </p:pic>
      </p:grpSp>
      <p:grpSp>
        <p:nvGrpSpPr>
          <p:cNvPr id="4" name="Group 3"/>
          <p:cNvGrpSpPr/>
          <p:nvPr/>
        </p:nvGrpSpPr>
        <p:grpSpPr>
          <a:xfrm>
            <a:off x="7881831" y="2456065"/>
            <a:ext cx="2411383" cy="2411383"/>
            <a:chOff x="5008445" y="2619119"/>
            <a:chExt cx="2459736" cy="2459736"/>
          </a:xfrm>
        </p:grpSpPr>
        <p:pic>
          <p:nvPicPr>
            <p:cNvPr id="8" name="Picture 7"/>
            <p:cNvPicPr>
              <a:picLocks noChangeAspect="1"/>
            </p:cNvPicPr>
            <p:nvPr/>
          </p:nvPicPr>
          <p:blipFill rotWithShape="1">
            <a:blip r:embed="rId5" cstate="print">
              <a:lum bright="-2000"/>
              <a:extLst>
                <a:ext uri="{28A0092B-C50C-407E-A947-70E740481C1C}">
                  <a14:useLocalDpi xmlns:a14="http://schemas.microsoft.com/office/drawing/2010/main" val="0"/>
                </a:ext>
              </a:extLst>
            </a:blip>
            <a:srcRect l="33682" t="12373" r="20779" b="6627"/>
            <a:stretch/>
          </p:blipFill>
          <p:spPr>
            <a:xfrm>
              <a:off x="5008445" y="2619119"/>
              <a:ext cx="2459736" cy="2459736"/>
            </a:xfrm>
            <a:prstGeom prst="ellipse">
              <a:avLst/>
            </a:prstGeom>
          </p:spPr>
        </p:pic>
        <p:pic>
          <p:nvPicPr>
            <p:cNvPr id="25" name="Picture 2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3624" y="3481747"/>
              <a:ext cx="729379" cy="734480"/>
            </a:xfrm>
            <a:prstGeom prst="rect">
              <a:avLst/>
            </a:prstGeom>
          </p:spPr>
        </p:pic>
      </p:grpSp>
      <p:grpSp>
        <p:nvGrpSpPr>
          <p:cNvPr id="3" name="Group 2"/>
          <p:cNvGrpSpPr/>
          <p:nvPr/>
        </p:nvGrpSpPr>
        <p:grpSpPr>
          <a:xfrm>
            <a:off x="1995142" y="2456067"/>
            <a:ext cx="2411383" cy="2411383"/>
            <a:chOff x="2035148" y="2619119"/>
            <a:chExt cx="2459736" cy="2459736"/>
          </a:xfrm>
        </p:grpSpPr>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45546" r="4898"/>
            <a:stretch/>
          </p:blipFill>
          <p:spPr>
            <a:xfrm>
              <a:off x="2035148" y="2619119"/>
              <a:ext cx="2459736" cy="2459736"/>
            </a:xfrm>
            <a:prstGeom prst="ellipse">
              <a:avLst/>
            </a:prstGeom>
          </p:spPr>
        </p:pic>
        <p:pic>
          <p:nvPicPr>
            <p:cNvPr id="26" name="Picture 25"/>
            <p:cNvPicPr>
              <a:picLocks noChangeAspect="1"/>
            </p:cNvPicPr>
            <p:nvPr/>
          </p:nvPicPr>
          <p:blipFill>
            <a:blip r:embed="rId8"/>
            <a:stretch>
              <a:fillRect/>
            </a:stretch>
          </p:blipFill>
          <p:spPr>
            <a:xfrm>
              <a:off x="2890254" y="3448673"/>
              <a:ext cx="749525" cy="800629"/>
            </a:xfrm>
            <a:prstGeom prst="rect">
              <a:avLst/>
            </a:prstGeom>
          </p:spPr>
        </p:pic>
      </p:grpSp>
      <p:sp>
        <p:nvSpPr>
          <p:cNvPr id="18" name="Rectangle 17"/>
          <p:cNvSpPr/>
          <p:nvPr/>
        </p:nvSpPr>
        <p:spPr>
          <a:xfrm>
            <a:off x="1640334" y="1075305"/>
            <a:ext cx="8911335" cy="1002069"/>
          </a:xfrm>
          <a:prstGeom prst="rect">
            <a:avLst/>
          </a:prstGeom>
        </p:spPr>
        <p:txBody>
          <a:bodyPr wrap="square">
            <a:spAutoFit/>
          </a:bodyPr>
          <a:lstStyle/>
          <a:p>
            <a:pPr algn="ctr" defTabSz="914173" fontAlgn="base">
              <a:lnSpc>
                <a:spcPct val="90000"/>
              </a:lnSpc>
              <a:spcBef>
                <a:spcPct val="0"/>
              </a:spcBef>
              <a:spcAft>
                <a:spcPct val="0"/>
              </a:spcAft>
            </a:pPr>
            <a:r>
              <a:rPr lang="en-US" sz="3284"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4" spc="-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4"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4"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4"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4"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4"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
        <p:nvSpPr>
          <p:cNvPr id="42" name="TextBox 41"/>
          <p:cNvSpPr txBox="1"/>
          <p:nvPr/>
        </p:nvSpPr>
        <p:spPr>
          <a:xfrm>
            <a:off x="1779475" y="5104791"/>
            <a:ext cx="2842716" cy="832755"/>
          </a:xfrm>
          <a:prstGeom prst="rect">
            <a:avLst/>
          </a:prstGeom>
          <a:noFill/>
        </p:spPr>
        <p:txBody>
          <a:bodyPr wrap="square" lIns="179285" tIns="143428" rIns="179285" bIns="143428" rtlCol="0">
            <a:spAutoFit/>
          </a:bodyPr>
          <a:lstStyle/>
          <a:p>
            <a:pPr algn="ctr" defTabSz="914437">
              <a:lnSpc>
                <a:spcPct val="90000"/>
              </a:lnSpc>
              <a:spcAft>
                <a:spcPts val="588"/>
              </a:spcAft>
            </a:pPr>
            <a:r>
              <a:rPr lang="en-US" sz="1961" dirty="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rPr>
              <a:t>Create more</a:t>
            </a:r>
            <a:br>
              <a:rPr lang="en-US" sz="1961" dirty="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rPr>
            </a:br>
            <a:r>
              <a:rPr lang="en-US" sz="1961" dirty="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rPr>
              <a:t>personal computing</a:t>
            </a:r>
          </a:p>
        </p:txBody>
      </p:sp>
      <p:sp>
        <p:nvSpPr>
          <p:cNvPr id="43" name="TextBox 42"/>
          <p:cNvSpPr txBox="1"/>
          <p:nvPr/>
        </p:nvSpPr>
        <p:spPr>
          <a:xfrm>
            <a:off x="7601909" y="5104789"/>
            <a:ext cx="2982739" cy="832755"/>
          </a:xfrm>
          <a:prstGeom prst="rect">
            <a:avLst/>
          </a:prstGeom>
          <a:noFill/>
        </p:spPr>
        <p:txBody>
          <a:bodyPr wrap="square" lIns="179285" tIns="143428" rIns="179285" bIns="143428" rtlCol="0">
            <a:spAutoFit/>
          </a:bodyPr>
          <a:lstStyle/>
          <a:p>
            <a:pPr algn="ctr" defTabSz="914437">
              <a:lnSpc>
                <a:spcPct val="90000"/>
              </a:lnSpc>
              <a:spcAft>
                <a:spcPts val="588"/>
              </a:spcAft>
            </a:pPr>
            <a:r>
              <a:rPr lang="en-US" sz="1961" dirty="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rPr>
              <a:t>Reinvent productivity &amp; business process</a:t>
            </a:r>
          </a:p>
        </p:txBody>
      </p:sp>
      <p:sp>
        <p:nvSpPr>
          <p:cNvPr id="44" name="TextBox 43"/>
          <p:cNvSpPr txBox="1"/>
          <p:nvPr/>
        </p:nvSpPr>
        <p:spPr>
          <a:xfrm>
            <a:off x="4938486" y="5104789"/>
            <a:ext cx="2411383" cy="832755"/>
          </a:xfrm>
          <a:prstGeom prst="rect">
            <a:avLst/>
          </a:prstGeom>
          <a:noFill/>
        </p:spPr>
        <p:txBody>
          <a:bodyPr wrap="square" lIns="179285" tIns="143428" rIns="179285" bIns="143428" rtlCol="0">
            <a:spAutoFit/>
          </a:bodyPr>
          <a:lstStyle/>
          <a:p>
            <a:pPr algn="ctr" defTabSz="914437">
              <a:lnSpc>
                <a:spcPct val="90000"/>
              </a:lnSpc>
              <a:spcAft>
                <a:spcPts val="588"/>
              </a:spcAft>
            </a:pPr>
            <a:r>
              <a:rPr lang="en-US" sz="1961" dirty="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rPr>
              <a:t>Build the intelligent cloud </a:t>
            </a:r>
          </a:p>
        </p:txBody>
      </p:sp>
      <p:sp>
        <p:nvSpPr>
          <p:cNvPr id="32" name="Rounded Rectangle 18"/>
          <p:cNvSpPr>
            <a:spLocks noChangeAspect="1"/>
          </p:cNvSpPr>
          <p:nvPr/>
        </p:nvSpPr>
        <p:spPr bwMode="auto">
          <a:xfrm>
            <a:off x="1804470" y="1815943"/>
            <a:ext cx="498900" cy="310805"/>
          </a:xfrm>
          <a:custGeom>
            <a:avLst/>
            <a:gdLst/>
            <a:ahLst/>
            <a:cxnLst/>
            <a:rect l="l" t="t" r="r" b="b"/>
            <a:pathLst>
              <a:path w="9825135" h="6120881">
                <a:moveTo>
                  <a:pt x="4912567" y="5615311"/>
                </a:moveTo>
                <a:cubicBezTo>
                  <a:pt x="4803990" y="5615311"/>
                  <a:pt x="4715971" y="5703330"/>
                  <a:pt x="4715971" y="5811907"/>
                </a:cubicBezTo>
                <a:cubicBezTo>
                  <a:pt x="4715971" y="5920484"/>
                  <a:pt x="4803990" y="6008503"/>
                  <a:pt x="4912567" y="6008503"/>
                </a:cubicBezTo>
                <a:cubicBezTo>
                  <a:pt x="5021144" y="6008503"/>
                  <a:pt x="5109163" y="5920484"/>
                  <a:pt x="5109163" y="5811907"/>
                </a:cubicBezTo>
                <a:cubicBezTo>
                  <a:pt x="5109163" y="5703330"/>
                  <a:pt x="5021144" y="5615311"/>
                  <a:pt x="4912567" y="5615311"/>
                </a:cubicBezTo>
                <a:close/>
                <a:moveTo>
                  <a:pt x="583163" y="629816"/>
                </a:moveTo>
                <a:lnTo>
                  <a:pt x="583163" y="5491065"/>
                </a:lnTo>
                <a:lnTo>
                  <a:pt x="9241971" y="5491065"/>
                </a:lnTo>
                <a:lnTo>
                  <a:pt x="9241971" y="629816"/>
                </a:lnTo>
                <a:close/>
                <a:moveTo>
                  <a:pt x="236388" y="0"/>
                </a:moveTo>
                <a:lnTo>
                  <a:pt x="9588747" y="0"/>
                </a:lnTo>
                <a:cubicBezTo>
                  <a:pt x="9719300" y="0"/>
                  <a:pt x="9825135" y="105835"/>
                  <a:pt x="9825135" y="236388"/>
                </a:cubicBezTo>
                <a:lnTo>
                  <a:pt x="9825135" y="5884493"/>
                </a:lnTo>
                <a:cubicBezTo>
                  <a:pt x="9825135" y="6015046"/>
                  <a:pt x="9719300" y="6120881"/>
                  <a:pt x="9588747" y="6120881"/>
                </a:cubicBezTo>
                <a:lnTo>
                  <a:pt x="236388" y="6120881"/>
                </a:lnTo>
                <a:cubicBezTo>
                  <a:pt x="105835" y="6120881"/>
                  <a:pt x="0" y="6015046"/>
                  <a:pt x="0" y="5884493"/>
                </a:cubicBezTo>
                <a:lnTo>
                  <a:pt x="0" y="236388"/>
                </a:lnTo>
                <a:cubicBezTo>
                  <a:pt x="0" y="105835"/>
                  <a:pt x="105835" y="0"/>
                  <a:pt x="23638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57" tIns="140605" rIns="175757" bIns="140605" numCol="1" spcCol="0" rtlCol="0" fromWordArt="0" anchor="t" anchorCtr="0" forceAA="0" compatLnSpc="1">
            <a:prstTxWarp prst="textNoShape">
              <a:avLst/>
            </a:prstTxWarp>
            <a:noAutofit/>
          </a:bodyPr>
          <a:lstStyle>
            <a:defPPr>
              <a:defRPr lang="en-US"/>
            </a:defPPr>
            <a:lvl1pPr marL="0" algn="l" defTabSz="911030" rtl="0" eaLnBrk="1" latinLnBrk="0" hangingPunct="1">
              <a:defRPr sz="1800" kern="1200">
                <a:solidFill>
                  <a:schemeClr val="lt1"/>
                </a:solidFill>
                <a:latin typeface="+mn-lt"/>
                <a:ea typeface="+mn-ea"/>
                <a:cs typeface="+mn-cs"/>
              </a:defRPr>
            </a:lvl1pPr>
            <a:lvl2pPr marL="455515" algn="l" defTabSz="911030" rtl="0" eaLnBrk="1" latinLnBrk="0" hangingPunct="1">
              <a:defRPr sz="1800" kern="1200">
                <a:solidFill>
                  <a:schemeClr val="lt1"/>
                </a:solidFill>
                <a:latin typeface="+mn-lt"/>
                <a:ea typeface="+mn-ea"/>
                <a:cs typeface="+mn-cs"/>
              </a:defRPr>
            </a:lvl2pPr>
            <a:lvl3pPr marL="911030" algn="l" defTabSz="911030" rtl="0" eaLnBrk="1" latinLnBrk="0" hangingPunct="1">
              <a:defRPr sz="1800" kern="1200">
                <a:solidFill>
                  <a:schemeClr val="lt1"/>
                </a:solidFill>
                <a:latin typeface="+mn-lt"/>
                <a:ea typeface="+mn-ea"/>
                <a:cs typeface="+mn-cs"/>
              </a:defRPr>
            </a:lvl3pPr>
            <a:lvl4pPr marL="1366546" algn="l" defTabSz="911030" rtl="0" eaLnBrk="1" latinLnBrk="0" hangingPunct="1">
              <a:defRPr sz="1800" kern="1200">
                <a:solidFill>
                  <a:schemeClr val="lt1"/>
                </a:solidFill>
                <a:latin typeface="+mn-lt"/>
                <a:ea typeface="+mn-ea"/>
                <a:cs typeface="+mn-cs"/>
              </a:defRPr>
            </a:lvl4pPr>
            <a:lvl5pPr marL="1822063" algn="l" defTabSz="911030" rtl="0" eaLnBrk="1" latinLnBrk="0" hangingPunct="1">
              <a:defRPr sz="1800" kern="1200">
                <a:solidFill>
                  <a:schemeClr val="lt1"/>
                </a:solidFill>
                <a:latin typeface="+mn-lt"/>
                <a:ea typeface="+mn-ea"/>
                <a:cs typeface="+mn-cs"/>
              </a:defRPr>
            </a:lvl5pPr>
            <a:lvl6pPr marL="2277576" algn="l" defTabSz="911030" rtl="0" eaLnBrk="1" latinLnBrk="0" hangingPunct="1">
              <a:defRPr sz="1800" kern="1200">
                <a:solidFill>
                  <a:schemeClr val="lt1"/>
                </a:solidFill>
                <a:latin typeface="+mn-lt"/>
                <a:ea typeface="+mn-ea"/>
                <a:cs typeface="+mn-cs"/>
              </a:defRPr>
            </a:lvl6pPr>
            <a:lvl7pPr marL="2733090" algn="l" defTabSz="911030" rtl="0" eaLnBrk="1" latinLnBrk="0" hangingPunct="1">
              <a:defRPr sz="1800" kern="1200">
                <a:solidFill>
                  <a:schemeClr val="lt1"/>
                </a:solidFill>
                <a:latin typeface="+mn-lt"/>
                <a:ea typeface="+mn-ea"/>
                <a:cs typeface="+mn-cs"/>
              </a:defRPr>
            </a:lvl7pPr>
            <a:lvl8pPr marL="3188605" algn="l" defTabSz="911030" rtl="0" eaLnBrk="1" latinLnBrk="0" hangingPunct="1">
              <a:defRPr sz="1800" kern="1200">
                <a:solidFill>
                  <a:schemeClr val="lt1"/>
                </a:solidFill>
                <a:latin typeface="+mn-lt"/>
                <a:ea typeface="+mn-ea"/>
                <a:cs typeface="+mn-cs"/>
              </a:defRPr>
            </a:lvl8pPr>
            <a:lvl9pPr marL="3644123" algn="l" defTabSz="911030" rtl="0" eaLnBrk="1" latinLnBrk="0" hangingPunct="1">
              <a:defRPr sz="1800" kern="1200">
                <a:solidFill>
                  <a:schemeClr val="lt1"/>
                </a:solidFill>
                <a:latin typeface="+mn-lt"/>
                <a:ea typeface="+mn-ea"/>
                <a:cs typeface="+mn-cs"/>
              </a:defRPr>
            </a:lvl9pPr>
          </a:lstStyle>
          <a:p>
            <a:pPr algn="ctr" defTabSz="896175" fontAlgn="base">
              <a:lnSpc>
                <a:spcPct val="90000"/>
              </a:lnSpc>
              <a:spcBef>
                <a:spcPct val="0"/>
              </a:spcBef>
              <a:spcAft>
                <a:spcPct val="0"/>
              </a:spcAft>
            </a:pPr>
            <a:endParaRPr lang="en-US" sz="137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414062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extLst>
      <p:ext uri="{BB962C8B-B14F-4D97-AF65-F5344CB8AC3E}">
        <p14:creationId xmlns:p14="http://schemas.microsoft.com/office/powerpoint/2010/main" val="18511167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84070" y="3172"/>
            <a:ext cx="12813398" cy="6851656"/>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a:t>
            </a:r>
            <a:r>
              <a:rPr lang="en-GB" dirty="0" smtClean="0"/>
              <a:t>UI</a:t>
            </a:r>
            <a:endParaRPr lang="en-GB" dirty="0"/>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extLst>
      <p:ext uri="{BB962C8B-B14F-4D97-AF65-F5344CB8AC3E}">
        <p14:creationId xmlns:p14="http://schemas.microsoft.com/office/powerpoint/2010/main" val="297960300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2"/>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Windows 10 opportunity</a:t>
            </a:r>
            <a:endParaRPr lang="en-US" dirty="0"/>
          </a:p>
        </p:txBody>
      </p:sp>
      <p:pic>
        <p:nvPicPr>
          <p:cNvPr id="10"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334684" y="1716125"/>
            <a:ext cx="4444900" cy="2495207"/>
          </a:xfrm>
          <a:prstGeom prst="rect">
            <a:avLst/>
          </a:prstGeom>
          <a:noFill/>
          <a:extLst>
            <a:ext uri="{909E8E84-426E-40DD-AFC4-6F175D3DCCD1}">
              <a14:hiddenFill xmlns:a14="http://schemas.microsoft.com/office/drawing/2010/main">
                <a:solidFill>
                  <a:srgbClr val="FFFFFF"/>
                </a:solidFill>
              </a14:hiddenFill>
            </a:ext>
          </a:extLst>
        </p:spPr>
      </p:pic>
      <p:pic>
        <p:nvPicPr>
          <p:cNvPr id="11"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182875" y="3227738"/>
            <a:ext cx="3585349" cy="2153425"/>
          </a:xfrm>
          <a:prstGeom prst="rect">
            <a:avLst/>
          </a:prstGeom>
        </p:spPr>
      </p:pic>
      <p:pic>
        <p:nvPicPr>
          <p:cNvPr id="12"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61807" y="4764300"/>
            <a:ext cx="1424587" cy="1301825"/>
          </a:xfrm>
          <a:prstGeom prst="rect">
            <a:avLst/>
          </a:prstGeom>
        </p:spPr>
      </p:pic>
      <p:pic>
        <p:nvPicPr>
          <p:cNvPr id="13" name="2-in-1"/>
          <p:cNvPicPr>
            <a:picLocks noChangeAspect="1"/>
          </p:cNvPicPr>
          <p:nvPr/>
        </p:nvPicPr>
        <p:blipFill rotWithShape="1">
          <a:blip r:embed="rId6" cstate="print">
            <a:extLst>
              <a:ext uri="{28A0092B-C50C-407E-A947-70E740481C1C}">
                <a14:useLocalDpi xmlns:a14="http://schemas.microsoft.com/office/drawing/2010/main" val="0"/>
              </a:ext>
            </a:extLst>
          </a:blip>
          <a:srcRect r="16795"/>
          <a:stretch/>
        </p:blipFill>
        <p:spPr>
          <a:xfrm>
            <a:off x="3150148" y="4351833"/>
            <a:ext cx="2790403" cy="1684239"/>
          </a:xfrm>
          <a:prstGeom prst="rect">
            <a:avLst/>
          </a:prstGeom>
        </p:spPr>
      </p:pic>
      <p:pic>
        <p:nvPicPr>
          <p:cNvPr id="14" name="Picture 13" descr="141215_B-hero_01.png"/>
          <p:cNvPicPr>
            <a:picLocks noChangeAspect="1"/>
          </p:cNvPicPr>
          <p:nvPr/>
        </p:nvPicPr>
        <p:blipFill rotWithShape="1">
          <a:blip r:embed="rId7" cstate="print">
            <a:extLst>
              <a:ext uri="{28A0092B-C50C-407E-A947-70E740481C1C}">
                <a14:useLocalDpi xmlns:a14="http://schemas.microsoft.com/office/drawing/2010/main" val="0"/>
              </a:ext>
            </a:extLst>
          </a:blip>
          <a:srcRect l="12333" t="23140" r="7378" b="17105"/>
          <a:stretch/>
        </p:blipFill>
        <p:spPr>
          <a:xfrm>
            <a:off x="2081685" y="5708830"/>
            <a:ext cx="2013940" cy="794737"/>
          </a:xfrm>
          <a:prstGeom prst="rect">
            <a:avLst/>
          </a:prstGeom>
          <a:noFill/>
          <a:ln>
            <a:noFill/>
          </a:ln>
        </p:spPr>
      </p:pic>
      <p:pic>
        <p:nvPicPr>
          <p:cNvPr id="15" name="Phon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0392" y="5123421"/>
            <a:ext cx="961915" cy="942704"/>
          </a:xfrm>
          <a:prstGeom prst="rect">
            <a:avLst/>
          </a:prstGeom>
        </p:spPr>
      </p:pic>
      <p:sp>
        <p:nvSpPr>
          <p:cNvPr id="5" name="Rectangle 4"/>
          <p:cNvSpPr/>
          <p:nvPr/>
        </p:nvSpPr>
        <p:spPr>
          <a:xfrm>
            <a:off x="6211537" y="2358413"/>
            <a:ext cx="5254088" cy="2788456"/>
          </a:xfrm>
          <a:prstGeom prst="rect">
            <a:avLst/>
          </a:prstGeom>
        </p:spPr>
        <p:txBody>
          <a:bodyPr wrap="square">
            <a:spAutoFit/>
          </a:bodyPr>
          <a:lstStyle/>
          <a:p>
            <a:pPr>
              <a:lnSpc>
                <a:spcPct val="90000"/>
              </a:lnSpc>
              <a:spcBef>
                <a:spcPts val="2400"/>
              </a:spcBef>
            </a:pPr>
            <a:r>
              <a:rPr lang="en-US" sz="3200" dirty="0">
                <a:solidFill>
                  <a:srgbClr val="4D4D4D"/>
                </a:solidFill>
                <a:latin typeface="Segoe UI Light"/>
              </a:rPr>
              <a:t>Large addressable market</a:t>
            </a:r>
          </a:p>
          <a:p>
            <a:pPr>
              <a:lnSpc>
                <a:spcPct val="90000"/>
              </a:lnSpc>
              <a:spcBef>
                <a:spcPts val="2400"/>
              </a:spcBef>
            </a:pPr>
            <a:r>
              <a:rPr lang="en-US" sz="3200" dirty="0" smtClean="0">
                <a:solidFill>
                  <a:srgbClr val="4D4D4D"/>
                </a:solidFill>
                <a:latin typeface="Segoe UI Light"/>
              </a:rPr>
              <a:t>Smart </a:t>
            </a:r>
            <a:r>
              <a:rPr lang="en-US" sz="3200" dirty="0">
                <a:solidFill>
                  <a:srgbClr val="4D4D4D"/>
                </a:solidFill>
                <a:latin typeface="Segoe UI Light"/>
              </a:rPr>
              <a:t>Engagement</a:t>
            </a:r>
          </a:p>
          <a:p>
            <a:pPr>
              <a:lnSpc>
                <a:spcPct val="90000"/>
              </a:lnSpc>
              <a:spcBef>
                <a:spcPts val="2400"/>
              </a:spcBef>
            </a:pPr>
            <a:r>
              <a:rPr lang="en-US" sz="3200" dirty="0" smtClean="0">
                <a:solidFill>
                  <a:srgbClr val="4D4D4D"/>
                </a:solidFill>
                <a:latin typeface="Segoe UI Light"/>
              </a:rPr>
              <a:t>One </a:t>
            </a:r>
            <a:r>
              <a:rPr lang="en-US" sz="3200" dirty="0">
                <a:solidFill>
                  <a:srgbClr val="4D4D4D"/>
                </a:solidFill>
                <a:latin typeface="Segoe UI Light"/>
              </a:rPr>
              <a:t>Store</a:t>
            </a:r>
          </a:p>
          <a:p>
            <a:pPr marL="0" lvl="1">
              <a:lnSpc>
                <a:spcPct val="90000"/>
              </a:lnSpc>
              <a:spcBef>
                <a:spcPts val="2400"/>
              </a:spcBef>
            </a:pPr>
            <a:r>
              <a:rPr lang="en-US" sz="3200" dirty="0" smtClean="0">
                <a:solidFill>
                  <a:srgbClr val="4D4D4D"/>
                </a:solidFill>
                <a:latin typeface="Segoe UI Light"/>
              </a:rPr>
              <a:t>One </a:t>
            </a:r>
            <a:r>
              <a:rPr lang="en-US" sz="3200" dirty="0">
                <a:solidFill>
                  <a:srgbClr val="4D4D4D"/>
                </a:solidFill>
                <a:latin typeface="Segoe UI Light"/>
              </a:rPr>
              <a:t>developer </a:t>
            </a:r>
            <a:r>
              <a:rPr lang="en-US" sz="3200" dirty="0" smtClean="0">
                <a:solidFill>
                  <a:srgbClr val="4D4D4D"/>
                </a:solidFill>
                <a:latin typeface="Segoe UI Light"/>
              </a:rPr>
              <a:t>platform</a:t>
            </a:r>
            <a:endParaRPr lang="en-US" sz="3200" dirty="0">
              <a:solidFill>
                <a:srgbClr val="4D4D4D"/>
              </a:solidFill>
              <a:latin typeface="Segoe UI Light"/>
            </a:endParaRPr>
          </a:p>
        </p:txBody>
      </p:sp>
    </p:spTree>
    <p:extLst>
      <p:ext uri="{BB962C8B-B14F-4D97-AF65-F5344CB8AC3E}">
        <p14:creationId xmlns:p14="http://schemas.microsoft.com/office/powerpoint/2010/main" val="7743656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smtClean="0"/>
              <a:t>Platform extensions don't invalidate </a:t>
            </a:r>
            <a:br>
              <a:rPr lang="en-GB" dirty="0" smtClean="0"/>
            </a:br>
            <a:r>
              <a:rPr lang="en-GB" dirty="0" smtClean="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a:t>
            </a:r>
            <a:r>
              <a:rPr lang="en-GB" dirty="0" smtClean="0"/>
              <a:t>code</a:t>
            </a:r>
            <a:endParaRPr lang="en-GB" dirty="0"/>
          </a:p>
        </p:txBody>
      </p:sp>
      <p:sp>
        <p:nvSpPr>
          <p:cNvPr id="3" name="Text Placeholder 2"/>
          <p:cNvSpPr>
            <a:spLocks noGrp="1"/>
          </p:cNvSpPr>
          <p:nvPr>
            <p:ph type="body" sz="quarter" idx="12"/>
          </p:nvPr>
        </p:nvSpPr>
        <p:spPr/>
        <p:txBody>
          <a:bodyPr/>
          <a:lstStyle/>
          <a:p>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extLst>
      <p:ext uri="{BB962C8B-B14F-4D97-AF65-F5344CB8AC3E}">
        <p14:creationId xmlns:p14="http://schemas.microsoft.com/office/powerpoint/2010/main" val="3036938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grpSp>
        <p:nvGrpSpPr>
          <p:cNvPr id="70" name="BRIDGE" hidden="1"/>
          <p:cNvGrpSpPr/>
          <p:nvPr/>
        </p:nvGrpSpPr>
        <p:grpSpPr>
          <a:xfrm>
            <a:off x="-2246185" y="-1079877"/>
            <a:ext cx="16729298" cy="8261100"/>
            <a:chOff x="-2291227" y="-1102027"/>
            <a:chExt cx="17064755" cy="8426752"/>
          </a:xfrm>
        </p:grpSpPr>
        <p:sp>
          <p:nvSpPr>
            <p:cNvPr id="54" name="Road"/>
            <p:cNvSpPr/>
            <p:nvPr/>
          </p:nvSpPr>
          <p:spPr bwMode="auto">
            <a:xfrm>
              <a:off x="2" y="3711588"/>
              <a:ext cx="12490388" cy="3301987"/>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MASK TOP"/>
            <p:cNvSpPr>
              <a:spLocks noEditPoints="1"/>
            </p:cNvSpPr>
            <p:nvPr/>
          </p:nvSpPr>
          <p:spPr bwMode="auto">
            <a:xfrm>
              <a:off x="-2266772" y="-1102027"/>
              <a:ext cx="16996724" cy="6917723"/>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sp>
          <p:nvSpPr>
            <p:cNvPr id="55" name="Support Lines"/>
            <p:cNvSpPr>
              <a:spLocks noEditPoints="1"/>
            </p:cNvSpPr>
            <p:nvPr/>
          </p:nvSpPr>
          <p:spPr bwMode="auto">
            <a:xfrm>
              <a:off x="-401887" y="2005891"/>
              <a:ext cx="13286076" cy="2127453"/>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sp>
          <p:nvSpPr>
            <p:cNvPr id="56" name="Column"/>
            <p:cNvSpPr>
              <a:spLocks noEditPoints="1"/>
            </p:cNvSpPr>
            <p:nvPr/>
          </p:nvSpPr>
          <p:spPr bwMode="auto">
            <a:xfrm>
              <a:off x="5940008" y="1266651"/>
              <a:ext cx="602286" cy="2458943"/>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sp>
          <p:nvSpPr>
            <p:cNvPr id="57" name="Cables"/>
            <p:cNvSpPr>
              <a:spLocks noEditPoints="1"/>
            </p:cNvSpPr>
            <p:nvPr/>
          </p:nvSpPr>
          <p:spPr bwMode="auto">
            <a:xfrm>
              <a:off x="-2256988" y="1433175"/>
              <a:ext cx="16996278" cy="1543843"/>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grpSp>
          <p:nvGrpSpPr>
            <p:cNvPr id="58" name="Sidewalk"/>
            <p:cNvGrpSpPr/>
            <p:nvPr/>
          </p:nvGrpSpPr>
          <p:grpSpPr>
            <a:xfrm>
              <a:off x="-2291227" y="3677350"/>
              <a:ext cx="17064755" cy="2129009"/>
              <a:chOff x="-2487613" y="4213226"/>
              <a:chExt cx="17406939" cy="2171700"/>
            </a:xfrm>
          </p:grpSpPr>
          <p:sp>
            <p:nvSpPr>
              <p:cNvPr id="59"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sp>
            <p:nvSpPr>
              <p:cNvPr id="60"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sp>
            <p:nvSpPr>
              <p:cNvPr id="61"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7880" tIns="43940" rIns="87880" bIns="43940" numCol="1" anchor="t" anchorCtr="0" compatLnSpc="1">
                <a:prstTxWarp prst="textNoShape">
                  <a:avLst/>
                </a:prstTxWarp>
              </a:bodyPr>
              <a:lstStyle/>
              <a:p>
                <a:pPr defTabSz="896354"/>
                <a:endParaRPr lang="en-US" sz="1730">
                  <a:solidFill>
                    <a:srgbClr val="FFFFFF"/>
                  </a:solidFill>
                </a:endParaRPr>
              </a:p>
            </p:txBody>
          </p:sp>
        </p:grpSp>
        <p:grpSp>
          <p:nvGrpSpPr>
            <p:cNvPr id="62" name="Lines"/>
            <p:cNvGrpSpPr/>
            <p:nvPr/>
          </p:nvGrpSpPr>
          <p:grpSpPr>
            <a:xfrm>
              <a:off x="480496" y="3430775"/>
              <a:ext cx="10120829" cy="3893950"/>
              <a:chOff x="480496" y="3430775"/>
              <a:chExt cx="10120829" cy="3893950"/>
            </a:xfrm>
          </p:grpSpPr>
          <p:cxnSp>
            <p:nvCxnSpPr>
              <p:cNvPr id="63" name="Straight Connector 62"/>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CODE NAV PLACEHOLDER"/>
          <p:cNvGrpSpPr/>
          <p:nvPr/>
        </p:nvGrpSpPr>
        <p:grpSpPr>
          <a:xfrm>
            <a:off x="984656" y="253570"/>
            <a:ext cx="10219482" cy="588366"/>
            <a:chOff x="1004400" y="258158"/>
            <a:chExt cx="10424404" cy="600164"/>
          </a:xfrm>
        </p:grpSpPr>
        <p:sp>
          <p:nvSpPr>
            <p:cNvPr id="48" name="Web"/>
            <p:cNvSpPr txBox="1">
              <a:spLocks/>
            </p:cNvSpPr>
            <p:nvPr/>
          </p:nvSpPr>
          <p:spPr>
            <a:xfrm>
              <a:off x="1004400" y="258158"/>
              <a:ext cx="3422899"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49"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5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5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withEffect">
                                  <p:stCondLst>
                                    <p:cond delay="0"/>
                                  </p:stCondLst>
                                  <p:childTnLst>
                                    <p:anim calcmode="lin" valueType="num">
                                      <p:cBhvr additive="base">
                                        <p:cTn id="6" dur="1000"/>
                                        <p:tgtEl>
                                          <p:spTgt spid="70"/>
                                        </p:tgtEl>
                                        <p:attrNameLst>
                                          <p:attrName>ppt_x</p:attrName>
                                        </p:attrNameLst>
                                      </p:cBhvr>
                                      <p:tavLst>
                                        <p:tav tm="0">
                                          <p:val>
                                            <p:strVal val="ppt_x"/>
                                          </p:val>
                                        </p:tav>
                                        <p:tav tm="100000">
                                          <p:val>
                                            <p:strVal val="ppt_x"/>
                                          </p:val>
                                        </p:tav>
                                      </p:tavLst>
                                    </p:anim>
                                    <p:anim calcmode="lin" valueType="num">
                                      <p:cBhvr additive="base">
                                        <p:cTn id="7" dur="1000"/>
                                        <p:tgtEl>
                                          <p:spTgt spid="70"/>
                                        </p:tgtEl>
                                        <p:attrNameLst>
                                          <p:attrName>ppt_y</p:attrName>
                                        </p:attrNameLst>
                                      </p:cBhvr>
                                      <p:tavLst>
                                        <p:tav tm="0">
                                          <p:val>
                                            <p:strVal val="ppt_y"/>
                                          </p:val>
                                        </p:tav>
                                        <p:tav tm="100000">
                                          <p:val>
                                            <p:strVal val="1+ppt_h/2"/>
                                          </p:val>
                                        </p:tav>
                                      </p:tavLst>
                                    </p:anim>
                                    <p:set>
                                      <p:cBhvr>
                                        <p:cTn id="8" dur="1" fill="hold">
                                          <p:stCondLst>
                                            <p:cond delay="999"/>
                                          </p:stCondLst>
                                        </p:cTn>
                                        <p:tgtEl>
                                          <p:spTgt spid="70"/>
                                        </p:tgtEl>
                                        <p:attrNameLst>
                                          <p:attrName>style.visibility</p:attrName>
                                        </p:attrNameLst>
                                      </p:cBhvr>
                                      <p:to>
                                        <p:strVal val="hidden"/>
                                      </p:to>
                                    </p:set>
                                  </p:childTnLst>
                                </p:cTn>
                              </p:par>
                              <p:par>
                                <p:cTn id="9" presetID="2" presetClass="entr" presetSubtype="1" decel="100000" fill="hold" grpId="0" nodeType="withEffect">
                                  <p:stCondLst>
                                    <p:cond delay="50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50" fill="hold"/>
                                        <p:tgtEl>
                                          <p:spTgt spid="68"/>
                                        </p:tgtEl>
                                        <p:attrNameLst>
                                          <p:attrName>ppt_x</p:attrName>
                                        </p:attrNameLst>
                                      </p:cBhvr>
                                      <p:tavLst>
                                        <p:tav tm="0">
                                          <p:val>
                                            <p:strVal val="#ppt_x"/>
                                          </p:val>
                                        </p:tav>
                                        <p:tav tm="100000">
                                          <p:val>
                                            <p:strVal val="#ppt_x"/>
                                          </p:val>
                                        </p:tav>
                                      </p:tavLst>
                                    </p:anim>
                                    <p:anim calcmode="lin" valueType="num">
                                      <p:cBhvr additive="base">
                                        <p:cTn id="12" dur="750" fill="hold"/>
                                        <p:tgtEl>
                                          <p:spTgt spid="6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750" fill="hold"/>
                                        <p:tgtEl>
                                          <p:spTgt spid="66"/>
                                        </p:tgtEl>
                                        <p:attrNameLst>
                                          <p:attrName>ppt_x</p:attrName>
                                        </p:attrNameLst>
                                      </p:cBhvr>
                                      <p:tavLst>
                                        <p:tav tm="0">
                                          <p:val>
                                            <p:strVal val="#ppt_x"/>
                                          </p:val>
                                        </p:tav>
                                        <p:tav tm="100000">
                                          <p:val>
                                            <p:strVal val="#ppt_x"/>
                                          </p:val>
                                        </p:tav>
                                      </p:tavLst>
                                    </p:anim>
                                    <p:anim calcmode="lin" valueType="num">
                                      <p:cBhvr additive="base">
                                        <p:cTn id="16" dur="750" fill="hold"/>
                                        <p:tgtEl>
                                          <p:spTgt spid="66"/>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1250"/>
                            </p:stCondLst>
                            <p:childTnLst>
                              <p:par>
                                <p:cTn id="21" presetID="35" presetClass="path" presetSubtype="0" accel="50000" decel="50000" fill="hold" grpId="1" nodeType="afterEffect">
                                  <p:stCondLst>
                                    <p:cond delay="0"/>
                                  </p:stCondLst>
                                  <p:childTnLst>
                                    <p:animMotion origin="layout" path="M 2.80827E-8 -1.2256E-6 L -0.37286 -1.2256E-6 " pathEditMode="relative" rAng="0" ptsTypes="AA">
                                      <p:cBhvr>
                                        <p:cTn id="22" dur="750" fill="hold"/>
                                        <p:tgtEl>
                                          <p:spTgt spid="68"/>
                                        </p:tgtEl>
                                        <p:attrNameLst>
                                          <p:attrName>ppt_x</p:attrName>
                                          <p:attrName>ppt_y</p:attrName>
                                        </p:attrNameLst>
                                      </p:cBhvr>
                                      <p:rCtr x="-18649" y="0"/>
                                    </p:animMotion>
                                  </p:childTnLst>
                                </p:cTn>
                              </p:par>
                              <p:par>
                                <p:cTn id="23" presetID="10" presetClass="entr" presetSubtype="0" fill="hold" grpId="2"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1.13352E-6 -4.21244E-6 L -0.00076 0.25942 " pathEditMode="relative" rAng="0" ptsTypes="AA">
                                      <p:cBhvr>
                                        <p:cTn id="29" dur="1000" fill="hold"/>
                                        <p:tgtEl>
                                          <p:spTgt spid="17"/>
                                        </p:tgtEl>
                                        <p:attrNameLst>
                                          <p:attrName>ppt_x</p:attrName>
                                          <p:attrName>ppt_y</p:attrName>
                                        </p:attrNameLst>
                                      </p:cBhvr>
                                      <p:rCtr x="-38" y="12960"/>
                                    </p:animMotion>
                                  </p:childTnLst>
                                </p:cTn>
                              </p:par>
                              <p:par>
                                <p:cTn id="30" presetID="6" presetClass="emph" presetSubtype="0" accel="50000" decel="50000" fill="hold" grpId="1" nodeType="withEffect">
                                  <p:stCondLst>
                                    <p:cond delay="0"/>
                                  </p:stCondLst>
                                  <p:childTnLst>
                                    <p:animScale>
                                      <p:cBhvr>
                                        <p:cTn id="31" dur="1000" fill="hold"/>
                                        <p:tgtEl>
                                          <p:spTgt spid="17"/>
                                        </p:tgtEl>
                                      </p:cBhvr>
                                      <p:by x="75000" y="75000"/>
                                    </p:animScale>
                                  </p:childTnLst>
                                </p:cTn>
                              </p:par>
                              <p:par>
                                <p:cTn id="32" presetID="10" presetClass="entr" presetSubtype="0" fill="hold"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63" presetClass="path" presetSubtype="0" decel="100000" fill="hold" nodeType="withEffect">
                                  <p:stCondLst>
                                    <p:cond delay="250"/>
                                  </p:stCondLst>
                                  <p:childTnLst>
                                    <p:animMotion origin="layout" path="M 0 2.75533E-6 L 0 0.07467 " pathEditMode="relative" rAng="0" ptsTypes="AA">
                                      <p:cBhvr>
                                        <p:cTn id="36" dur="750" spd="-100000" fill="hold"/>
                                        <p:tgtEl>
                                          <p:spTgt spid="19"/>
                                        </p:tgtEl>
                                        <p:attrNameLst>
                                          <p:attrName>ppt_x</p:attrName>
                                          <p:attrName>ppt_y</p:attrName>
                                        </p:attrNameLst>
                                      </p:cBhvr>
                                      <p:rCtr x="0" y="3722"/>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500"/>
                                        <p:tgtEl>
                                          <p:spTgt spid="3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500"/>
                                        <p:tgtEl>
                                          <p:spTgt spid="3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500"/>
                                        <p:tgtEl>
                                          <p:spTgt spid="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500"/>
                                        <p:tgtEl>
                                          <p:spTgt spid="3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500"/>
                                        <p:tgtEl>
                                          <p:spTgt spid="4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588366"/>
            <a:chOff x="1004400" y="258158"/>
            <a:chExt cx="10424404" cy="600164"/>
          </a:xfrm>
        </p:grpSpPr>
        <p:sp>
          <p:nvSpPr>
            <p:cNvPr id="20" name="Web"/>
            <p:cNvSpPr txBox="1">
              <a:spLocks/>
            </p:cNvSpPr>
            <p:nvPr/>
          </p:nvSpPr>
          <p:spPr>
            <a:xfrm>
              <a:off x="1004400" y="258158"/>
              <a:ext cx="4592013"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Tree>
    <p:extLst>
      <p:ext uri="{BB962C8B-B14F-4D97-AF65-F5344CB8AC3E}">
        <p14:creationId xmlns:p14="http://schemas.microsoft.com/office/powerpoint/2010/main" val="43390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2" dur="500"/>
                                        <p:tgtEl>
                                          <p:spTgt spid="18">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6" dur="500"/>
                                        <p:tgtEl>
                                          <p:spTgt spid="18">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1" dur="500"/>
                                        <p:tgtEl>
                                          <p:spTgt spid="18">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5"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1086154"/>
            <a:chOff x="1004400" y="258158"/>
            <a:chExt cx="10424404" cy="1107934"/>
          </a:xfrm>
        </p:grpSpPr>
        <p:sp>
          <p:nvSpPr>
            <p:cNvPr id="20" name="Web"/>
            <p:cNvSpPr txBox="1">
              <a:spLocks/>
            </p:cNvSpPr>
            <p:nvPr/>
          </p:nvSpPr>
          <p:spPr>
            <a:xfrm>
              <a:off x="1004400" y="258158"/>
              <a:ext cx="6214717" cy="110793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5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7" dur="500"/>
                                        <p:tgtEl>
                                          <p:spTgt spid="18">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1" dur="500"/>
                                        <p:tgtEl>
                                          <p:spTgt spid="18">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16" dur="500"/>
                                        <p:tgtEl>
                                          <p:spTgt spid="18">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0"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extLst>
      <p:ext uri="{BB962C8B-B14F-4D97-AF65-F5344CB8AC3E}">
        <p14:creationId xmlns:p14="http://schemas.microsoft.com/office/powerpoint/2010/main" val="27090293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CODE NAV PLACEHOLDER"/>
          <p:cNvGrpSpPr/>
          <p:nvPr/>
        </p:nvGrpSpPr>
        <p:grpSpPr>
          <a:xfrm>
            <a:off x="984656" y="253570"/>
            <a:ext cx="10219482" cy="588366"/>
            <a:chOff x="1004400" y="258158"/>
            <a:chExt cx="10424404" cy="600164"/>
          </a:xfrm>
        </p:grpSpPr>
        <p:sp>
          <p:nvSpPr>
            <p:cNvPr id="41" name="Web"/>
            <p:cNvSpPr txBox="1">
              <a:spLocks/>
            </p:cNvSpPr>
            <p:nvPr/>
          </p:nvSpPr>
          <p:spPr>
            <a:xfrm>
              <a:off x="1004400" y="258158"/>
              <a:ext cx="3718311"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2"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2941" dirty="0">
                  <a:gradFill>
                    <a:gsLst>
                      <a:gs pos="2917">
                        <a:srgbClr val="409AE1"/>
                      </a:gs>
                      <a:gs pos="30000">
                        <a:srgbClr val="409AE1"/>
                      </a:gs>
                    </a:gsLst>
                    <a:lin ang="5400000" scaled="0"/>
                  </a:gradFill>
                </a:rPr>
                <a:t>.NET &amp; Win32</a:t>
              </a:r>
            </a:p>
          </p:txBody>
        </p:sp>
        <p:sp>
          <p:nvSpPr>
            <p:cNvPr id="43"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2941" dirty="0">
                  <a:gradFill>
                    <a:gsLst>
                      <a:gs pos="2917">
                        <a:srgbClr val="409AE1"/>
                      </a:gs>
                      <a:gs pos="30000">
                        <a:srgbClr val="409AE1"/>
                      </a:gs>
                    </a:gsLst>
                    <a:lin ang="5400000" scaled="0"/>
                  </a:gradFill>
                </a:rPr>
                <a:t>Android</a:t>
              </a:r>
            </a:p>
          </p:txBody>
        </p:sp>
        <p:sp>
          <p:nvSpPr>
            <p:cNvPr id="44"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2941" dirty="0">
                  <a:gradFill>
                    <a:gsLst>
                      <a:gs pos="2917">
                        <a:srgbClr val="409AE1"/>
                      </a:gs>
                      <a:gs pos="30000">
                        <a:srgbClr val="409AE1"/>
                      </a:gs>
                    </a:gsLst>
                    <a:lin ang="5400000" scaled="0"/>
                  </a:gradFill>
                </a:rPr>
                <a:t>iOS</a:t>
              </a:r>
            </a:p>
          </p:txBody>
        </p:sp>
      </p:gr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p:cNvGrpSpPr/>
          <p:nvPr/>
        </p:nvGrpSpPr>
        <p:grpSpPr>
          <a:xfrm>
            <a:off x="441569" y="1674691"/>
            <a:ext cx="11627183" cy="4912963"/>
            <a:chOff x="437088" y="1786025"/>
            <a:chExt cx="11873669" cy="5017112"/>
          </a:xfrm>
        </p:grpSpPr>
        <p:pic>
          <p:nvPicPr>
            <p:cNvPr id="19" name="Surfac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088" y="1786025"/>
              <a:ext cx="5880264" cy="3296866"/>
            </a:xfrm>
            <a:prstGeom prst="rect">
              <a:avLst/>
            </a:prstGeom>
          </p:spPr>
        </p:pic>
        <p:pic>
          <p:nvPicPr>
            <p:cNvPr id="20"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838" y="2326197"/>
              <a:ext cx="3083030" cy="1608538"/>
            </a:xfrm>
            <a:prstGeom prst="rect">
              <a:avLst/>
            </a:prstGeom>
          </p:spPr>
        </p:pic>
        <p:pic>
          <p:nvPicPr>
            <p:cNvPr id="25"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1558" y="4259262"/>
              <a:ext cx="3869199" cy="2388396"/>
            </a:xfrm>
            <a:prstGeom prst="rect">
              <a:avLst/>
            </a:prstGeom>
          </p:spPr>
        </p:pic>
        <p:grpSp>
          <p:nvGrpSpPr>
            <p:cNvPr id="37" name="Mobile Devices"/>
            <p:cNvGrpSpPr/>
            <p:nvPr/>
          </p:nvGrpSpPr>
          <p:grpSpPr>
            <a:xfrm>
              <a:off x="1185007" y="5419070"/>
              <a:ext cx="2134384" cy="848296"/>
              <a:chOff x="218607" y="3894326"/>
              <a:chExt cx="2611614" cy="1037968"/>
            </a:xfrm>
          </p:grpSpPr>
          <p:grpSp>
            <p:nvGrpSpPr>
              <p:cNvPr id="43" name="Group 42"/>
              <p:cNvGrpSpPr/>
              <p:nvPr/>
            </p:nvGrpSpPr>
            <p:grpSpPr>
              <a:xfrm>
                <a:off x="218607" y="4086238"/>
                <a:ext cx="1505513" cy="846056"/>
                <a:chOff x="218607" y="4086238"/>
                <a:chExt cx="1505513" cy="846056"/>
              </a:xfrm>
            </p:grpSpPr>
            <p:pic>
              <p:nvPicPr>
                <p:cNvPr id="45"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46"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44"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38" name="2-i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39543" y="5318219"/>
              <a:ext cx="2040636" cy="1484918"/>
            </a:xfrm>
            <a:prstGeom prst="rect">
              <a:avLst/>
            </a:prstGeom>
          </p:spPr>
        </p:pic>
        <p:grpSp>
          <p:nvGrpSpPr>
            <p:cNvPr id="39" name="Group 38"/>
            <p:cNvGrpSpPr/>
            <p:nvPr/>
          </p:nvGrpSpPr>
          <p:grpSpPr>
            <a:xfrm>
              <a:off x="4691780" y="4658777"/>
              <a:ext cx="4096278" cy="1559917"/>
              <a:chOff x="4188387" y="2878995"/>
              <a:chExt cx="4514862" cy="1719321"/>
            </a:xfrm>
          </p:grpSpPr>
          <p:pic>
            <p:nvPicPr>
              <p:cNvPr id="41" name="Laptop"/>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42"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0"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0356" y="5811261"/>
              <a:ext cx="569081" cy="427233"/>
            </a:xfrm>
            <a:prstGeom prst="rect">
              <a:avLst/>
            </a:prstGeom>
          </p:spPr>
        </p:pic>
      </p:grpSp>
      <p:sp>
        <p:nvSpPr>
          <p:cNvPr id="47" name="Windows 10 - to Grow"/>
          <p:cNvSpPr>
            <a:spLocks noChangeAspect="1" noEditPoints="1"/>
          </p:cNvSpPr>
          <p:nvPr/>
        </p:nvSpPr>
        <p:spPr bwMode="auto">
          <a:xfrm>
            <a:off x="2547459" y="2791684"/>
            <a:ext cx="7087745" cy="1308457"/>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7" name="TextBox 16"/>
          <p:cNvSpPr txBox="1"/>
          <p:nvPr/>
        </p:nvSpPr>
        <p:spPr>
          <a:xfrm>
            <a:off x="617838" y="5896254"/>
            <a:ext cx="10694773" cy="10375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5400" b="1" dirty="0" smtClean="0">
                <a:gradFill>
                  <a:gsLst>
                    <a:gs pos="2917">
                      <a:srgbClr val="FFFFFF"/>
                    </a:gs>
                    <a:gs pos="30000">
                      <a:srgbClr val="FFFFFF"/>
                    </a:gs>
                  </a:gsLst>
                  <a:lin ang="5400000" scaled="0"/>
                </a:gradFill>
              </a:rPr>
              <a:t>Free upgrade </a:t>
            </a:r>
            <a:r>
              <a:rPr lang="en-US" sz="5400" dirty="0" smtClean="0">
                <a:gradFill>
                  <a:gsLst>
                    <a:gs pos="2917">
                      <a:srgbClr val="FFFFFF"/>
                    </a:gs>
                    <a:gs pos="30000">
                      <a:srgbClr val="FFFFFF"/>
                    </a:gs>
                  </a:gsLst>
                  <a:lin ang="5400000" scaled="0"/>
                </a:gradFill>
              </a:rPr>
              <a:t>for the first year</a:t>
            </a:r>
            <a:endParaRPr lang="en-US" sz="5400" dirty="0">
              <a:gradFill>
                <a:gsLst>
                  <a:gs pos="2917">
                    <a:srgbClr val="FFFFFF"/>
                  </a:gs>
                  <a:gs pos="30000">
                    <a:srgbClr val="FFFFFF"/>
                  </a:gs>
                </a:gsLst>
                <a:lin ang="5400000" scaled="0"/>
              </a:gradFill>
            </a:endParaRPr>
          </a:p>
        </p:txBody>
      </p:sp>
      <p:sp>
        <p:nvSpPr>
          <p:cNvPr id="21" name="TextBox 20"/>
          <p:cNvSpPr txBox="1"/>
          <p:nvPr/>
        </p:nvSpPr>
        <p:spPr>
          <a:xfrm>
            <a:off x="970344" y="2936320"/>
            <a:ext cx="10694773" cy="12037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6600" b="1" dirty="0" smtClean="0">
                <a:gradFill>
                  <a:gsLst>
                    <a:gs pos="2917">
                      <a:srgbClr val="FFFFFF"/>
                    </a:gs>
                    <a:gs pos="30000">
                      <a:srgbClr val="FFFFFF"/>
                    </a:gs>
                  </a:gsLst>
                  <a:lin ang="5400000" scaled="0"/>
                </a:gradFill>
              </a:rPr>
              <a:t>1 Billion </a:t>
            </a:r>
            <a:r>
              <a:rPr lang="en-US" sz="6600" dirty="0" smtClean="0">
                <a:gradFill>
                  <a:gsLst>
                    <a:gs pos="2917">
                      <a:srgbClr val="FFFFFF"/>
                    </a:gs>
                    <a:gs pos="30000">
                      <a:srgbClr val="FFFFFF"/>
                    </a:gs>
                  </a:gsLst>
                  <a:lin ang="5400000" scaled="0"/>
                </a:gradFill>
              </a:rPr>
              <a:t>devices</a:t>
            </a:r>
            <a:endParaRPr lang="en-US" sz="6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3835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47"/>
                                        </p:tgtEl>
                                      </p:cBhvr>
                                      <p:by x="63000" y="63000"/>
                                    </p:animScale>
                                  </p:childTnLst>
                                </p:cTn>
                              </p:par>
                              <p:par>
                                <p:cTn id="7" presetID="64" presetClass="path" presetSubtype="0" accel="50000" decel="50000" fill="hold" grpId="1" nodeType="withEffect">
                                  <p:stCondLst>
                                    <p:cond delay="0"/>
                                  </p:stCondLst>
                                  <p:childTnLst>
                                    <p:animMotion origin="layout" path="M 2.94613E-6 3.6768E-7 L 0.00025 -0.34975 " pathEditMode="relative" rAng="0" ptsTypes="AA">
                                      <p:cBhvr>
                                        <p:cTn id="8" dur="1000" fill="hold"/>
                                        <p:tgtEl>
                                          <p:spTgt spid="47"/>
                                        </p:tgtEl>
                                        <p:attrNameLst>
                                          <p:attrName>ppt_x</p:attrName>
                                          <p:attrName>ppt_y</p:attrName>
                                        </p:attrNameLst>
                                      </p:cBhvr>
                                      <p:rCtr x="13" y="-17499"/>
                                    </p:animMotion>
                                  </p:childTnLst>
                                </p:cTn>
                              </p:par>
                              <p:par>
                                <p:cTn id="9" presetID="10" presetClass="entr" presetSubtype="0" fill="hold" nodeType="withEffect">
                                  <p:stCondLst>
                                    <p:cond delay="7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
                                        <p:tgtEl>
                                          <p:spTgt spid="21"/>
                                        </p:tgtEl>
                                      </p:cBhvr>
                                    </p:animEffect>
                                  </p:childTnLst>
                                </p:cTn>
                              </p:par>
                              <p:par>
                                <p:cTn id="17" presetID="63" presetClass="path" presetSubtype="0" decel="100000" fill="hold" grpId="1" nodeType="withEffect">
                                  <p:stCondLst>
                                    <p:cond delay="0"/>
                                  </p:stCondLst>
                                  <p:childTnLst>
                                    <p:animMotion origin="layout" path="M 1.04167E-6 -2.22222E-6 L 0.00013 0.10209 " pathEditMode="relative" rAng="0" ptsTypes="AA">
                                      <p:cBhvr>
                                        <p:cTn id="18" dur="750" spd="-100000" fill="hold"/>
                                        <p:tgtEl>
                                          <p:spTgt spid="21"/>
                                        </p:tgtEl>
                                        <p:attrNameLst>
                                          <p:attrName>ppt_x</p:attrName>
                                          <p:attrName>ppt_y</p:attrName>
                                        </p:attrNameLst>
                                      </p:cBhvr>
                                      <p:rCtr x="0" y="5093"/>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par>
                                <p:cTn id="24" presetID="63" presetClass="path" presetSubtype="0" decel="100000" fill="hold" grpId="1" nodeType="withEffect">
                                  <p:stCondLst>
                                    <p:cond delay="0"/>
                                  </p:stCondLst>
                                  <p:childTnLst>
                                    <p:animMotion origin="layout" path="M 0 0 L 0.00013 0.10213 " pathEditMode="relative" rAng="0" ptsTypes="AA">
                                      <p:cBhvr>
                                        <p:cTn id="25" dur="750" spd="-100000" fill="hold"/>
                                        <p:tgtEl>
                                          <p:spTgt spid="17"/>
                                        </p:tgtEl>
                                        <p:attrNameLst>
                                          <p:attrName>ppt_x</p:attrName>
                                          <p:attrName>ppt_y</p:attrName>
                                        </p:attrNameLst>
                                      </p:cBhvr>
                                      <p:rCtr x="0" y="51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17" grpId="0"/>
      <p:bldP spid="17"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smtClean="0"/>
              <a:t>Demo</a:t>
            </a:r>
            <a:br>
              <a:rPr lang="en-US" dirty="0" smtClean="0"/>
            </a:br>
            <a:r>
              <a:rPr lang="en-US" dirty="0" smtClean="0"/>
              <a:t>Microsoft </a:t>
            </a:r>
            <a:r>
              <a:rPr lang="en-US" dirty="0"/>
              <a:t>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HWAsample">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952500" y="0"/>
            <a:ext cx="10287000" cy="6858000"/>
          </a:xfrm>
        </p:spPr>
      </p:pic>
    </p:spTree>
    <p:extLst>
      <p:ext uri="{BB962C8B-B14F-4D97-AF65-F5344CB8AC3E}">
        <p14:creationId xmlns:p14="http://schemas.microsoft.com/office/powerpoint/2010/main" val="337792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364482"/>
          </a:xfrm>
        </p:spPr>
        <p:txBody>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2"/>
              </a:rPr>
              <a:t>http://uwp.dev.windows.com/en-US/uwp-bridges/android</a:t>
            </a:r>
            <a:r>
              <a:rPr lang="en-GB" sz="3200" dirty="0" smtClean="0"/>
              <a:t>  </a:t>
            </a:r>
            <a:endParaRPr lang="en-GB" dirty="0" smtClean="0"/>
          </a:p>
          <a:p>
            <a:pPr lvl="1"/>
            <a:endParaRPr lang="en-GB" dirty="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42697444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extLst>
      <p:ext uri="{BB962C8B-B14F-4D97-AF65-F5344CB8AC3E}">
        <p14:creationId xmlns:p14="http://schemas.microsoft.com/office/powerpoint/2010/main" val="57354117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Blend for Visual Studio</a:t>
            </a:r>
            <a:br>
              <a:rPr lang="en-GB" dirty="0"/>
            </a:br>
            <a:endParaRPr lang="en-GB" dirty="0"/>
          </a:p>
        </p:txBody>
      </p:sp>
      <p:sp>
        <p:nvSpPr>
          <p:cNvPr id="7" name="Text Placeholder 6"/>
          <p:cNvSpPr>
            <a:spLocks noGrp="1"/>
          </p:cNvSpPr>
          <p:nvPr>
            <p:ph type="body" sz="quarter" idx="10"/>
          </p:nvPr>
        </p:nvSpPr>
        <p:spPr>
          <a:xfrm>
            <a:off x="269240" y="1189175"/>
            <a:ext cx="5944523" cy="1877004"/>
          </a:xfrm>
        </p:spPr>
        <p:txBody>
          <a:bodyPr/>
          <a:lstStyle/>
          <a:p>
            <a:r>
              <a:rPr lang="en-GB" sz="3200" dirty="0"/>
              <a:t>The XAML Developer’s IDE</a:t>
            </a:r>
          </a:p>
          <a:p>
            <a:r>
              <a:rPr lang="en-GB" sz="3200" dirty="0" smtClean="0"/>
              <a:t>Uses </a:t>
            </a:r>
            <a:r>
              <a:rPr lang="en-GB" sz="3200" dirty="0"/>
              <a:t>the Visual Studio shell</a:t>
            </a:r>
          </a:p>
          <a:p>
            <a:r>
              <a:rPr lang="en-GB" sz="3200" dirty="0"/>
              <a:t>Full auto-complete &amp; </a:t>
            </a:r>
            <a:r>
              <a:rPr lang="en-GB" sz="3200" dirty="0" err="1"/>
              <a:t>intellisense</a:t>
            </a:r>
            <a:endParaRPr lang="en-GB" sz="3200" dirty="0"/>
          </a:p>
          <a:p>
            <a:pPr lvl="1"/>
            <a:r>
              <a:rPr lang="en-GB" sz="1600" dirty="0"/>
              <a:t>Validation</a:t>
            </a:r>
          </a:p>
          <a:p>
            <a:pPr lvl="1"/>
            <a:r>
              <a:rPr lang="en-GB" sz="1600" dirty="0"/>
              <a:t>Snippets</a:t>
            </a:r>
          </a:p>
          <a:p>
            <a:pPr lvl="1"/>
            <a:r>
              <a:rPr lang="en-GB" sz="1600" dirty="0"/>
              <a:t>Peek</a:t>
            </a:r>
          </a:p>
          <a:p>
            <a:r>
              <a:rPr lang="en-GB" sz="3200" dirty="0"/>
              <a:t>File &amp; solution management</a:t>
            </a:r>
          </a:p>
          <a:p>
            <a:r>
              <a:rPr lang="en-GB" sz="3200" dirty="0"/>
              <a:t>Resource management</a:t>
            </a:r>
          </a:p>
          <a:p>
            <a:r>
              <a:rPr lang="en-GB" sz="3200" dirty="0"/>
              <a:t>Data management</a:t>
            </a:r>
          </a:p>
          <a:p>
            <a:r>
              <a:rPr lang="en-GB" sz="3200" dirty="0"/>
              <a:t>Animation</a:t>
            </a:r>
          </a:p>
          <a:p>
            <a:r>
              <a:rPr lang="en-GB" sz="3200" dirty="0"/>
              <a:t>States</a:t>
            </a:r>
          </a:p>
          <a:p>
            <a:endParaRPr lang="en-GB" sz="3200" dirty="0"/>
          </a:p>
        </p:txBody>
      </p:sp>
      <p:sp>
        <p:nvSpPr>
          <p:cNvPr id="2" name="Text Placeholder 1"/>
          <p:cNvSpPr>
            <a:spLocks noGrp="1"/>
          </p:cNvSpPr>
          <p:nvPr>
            <p:ph type="body" sz="quarter" idx="11"/>
          </p:nvPr>
        </p:nvSpPr>
        <p:spPr>
          <a:xfrm>
            <a:off x="6544214" y="1189175"/>
            <a:ext cx="5378548" cy="619144"/>
          </a:xfrm>
        </p:spPr>
        <p:txBody>
          <a:bodyPr/>
          <a:lstStyle/>
          <a:p>
            <a:r>
              <a:rPr lang="en-GB" dirty="0" smtClean="0"/>
              <a:t> </a:t>
            </a:r>
            <a:endParaRPr lang="en-GB" dirty="0"/>
          </a:p>
        </p:txBody>
      </p:sp>
      <p:pic>
        <p:nvPicPr>
          <p:cNvPr id="4" name="Picture 3"/>
          <p:cNvPicPr>
            <a:picLocks noChangeAspect="1"/>
          </p:cNvPicPr>
          <p:nvPr/>
        </p:nvPicPr>
        <p:blipFill>
          <a:blip r:embed="rId2"/>
          <a:stretch>
            <a:fillRect/>
          </a:stretch>
        </p:blipFill>
        <p:spPr>
          <a:xfrm>
            <a:off x="6354650" y="1786001"/>
            <a:ext cx="5570430" cy="3558886"/>
          </a:xfrm>
          <a:prstGeom prst="rect">
            <a:avLst/>
          </a:prstGeom>
        </p:spPr>
      </p:pic>
    </p:spTree>
    <p:extLst>
      <p:ext uri="{BB962C8B-B14F-4D97-AF65-F5344CB8AC3E}">
        <p14:creationId xmlns:p14="http://schemas.microsoft.com/office/powerpoint/2010/main" val="3243478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p:txBody>
          <a:bodyPr/>
          <a:lstStyle/>
          <a:p>
            <a:r>
              <a:rPr lang="en-GB" dirty="0"/>
              <a:t>Enterprise</a:t>
            </a:r>
          </a:p>
          <a:p>
            <a:pPr lvl="1"/>
            <a:r>
              <a:rPr lang="en-GB" dirty="0"/>
              <a:t>Architecture </a:t>
            </a:r>
            <a:r>
              <a:rPr lang="en-GB" dirty="0" err="1"/>
              <a:t>Modeling</a:t>
            </a:r>
            <a:r>
              <a:rPr lang="en-GB" dirty="0"/>
              <a:t>,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721" t="11055" r="9261" b="10909"/>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Introducing the </a:t>
            </a:r>
            <a:r>
              <a:rPr lang="en-GB" dirty="0" smtClean="0"/>
              <a:t>UWP</a:t>
            </a:r>
            <a:endParaRPr lang="en-GB" dirty="0"/>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4" name="Picture 3"/>
          <p:cNvPicPr>
            <a:picLocks noChangeAspect="1"/>
          </p:cNvPicPr>
          <p:nvPr/>
        </p:nvPicPr>
        <p:blipFill>
          <a:blip r:embed="rId2"/>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kstvak 8"/>
          <p:cNvSpPr txBox="1"/>
          <p:nvPr/>
        </p:nvSpPr>
        <p:spPr>
          <a:xfrm>
            <a:off x="728869" y="2173922"/>
            <a:ext cx="8695682" cy="2347117"/>
          </a:xfrm>
          <a:prstGeom prst="rect">
            <a:avLst/>
          </a:prstGeom>
          <a:noFill/>
        </p:spPr>
        <p:txBody>
          <a:bodyPr>
            <a:spAutoFit/>
          </a:bodyPr>
          <a:lstStyle/>
          <a:p>
            <a:pPr>
              <a:lnSpc>
                <a:spcPct val="110000"/>
              </a:lnSpc>
              <a:defRPr/>
            </a:pPr>
            <a:r>
              <a:rPr lang="en-GB" sz="2664" dirty="0">
                <a:latin typeface="Segoe Pro Light"/>
                <a:cs typeface="Segoe Pro Light"/>
              </a:rPr>
              <a:t>The refactored common core</a:t>
            </a:r>
          </a:p>
          <a:p>
            <a:pPr marL="228389" indent="-228389">
              <a:lnSpc>
                <a:spcPct val="110000"/>
              </a:lnSpc>
              <a:buFont typeface="Arial"/>
              <a:buChar char="•"/>
              <a:defRPr/>
            </a:pPr>
            <a:r>
              <a:rPr lang="en-GB" sz="2664" dirty="0">
                <a:latin typeface="Segoe Pro Light"/>
                <a:cs typeface="Segoe Pro Light"/>
              </a:rPr>
              <a:t>One hardware platform</a:t>
            </a:r>
          </a:p>
          <a:p>
            <a:pPr marL="228389" indent="-228389">
              <a:lnSpc>
                <a:spcPct val="110000"/>
              </a:lnSpc>
              <a:buFont typeface="Arial"/>
              <a:buChar char="•"/>
              <a:defRPr/>
            </a:pPr>
            <a:r>
              <a:rPr lang="en-GB" sz="2664" dirty="0">
                <a:latin typeface="Segoe Pro Light"/>
                <a:cs typeface="Segoe Pro Light"/>
              </a:rPr>
              <a:t>Universal hardware driver</a:t>
            </a:r>
          </a:p>
          <a:p>
            <a:pPr marL="228389" indent="-228389">
              <a:lnSpc>
                <a:spcPct val="110000"/>
              </a:lnSpc>
              <a:buFont typeface="Arial"/>
              <a:buChar char="•"/>
              <a:defRPr/>
            </a:pPr>
            <a:r>
              <a:rPr lang="en-GB" sz="2664" dirty="0">
                <a:latin typeface="Segoe Pro Light"/>
                <a:cs typeface="Segoe Pro Light"/>
              </a:rPr>
              <a:t>Standard network and I/O</a:t>
            </a:r>
          </a:p>
          <a:p>
            <a:pPr>
              <a:lnSpc>
                <a:spcPct val="110000"/>
              </a:lnSpc>
              <a:defRPr/>
            </a:pPr>
            <a:endParaRPr lang="nl-NL" sz="2664" dirty="0">
              <a:latin typeface="Segoe Pro Light"/>
              <a:cs typeface="Segoe Pro Light"/>
            </a:endParaRPr>
          </a:p>
        </p:txBody>
      </p:sp>
      <p:grpSp>
        <p:nvGrpSpPr>
          <p:cNvPr id="5" name="Group 4"/>
          <p:cNvGrpSpPr/>
          <p:nvPr/>
        </p:nvGrpSpPr>
        <p:grpSpPr>
          <a:xfrm>
            <a:off x="6653892" y="2173922"/>
            <a:ext cx="5271187" cy="2654056"/>
            <a:chOff x="5707919" y="3142034"/>
            <a:chExt cx="6987189" cy="3044757"/>
          </a:xfrm>
        </p:grpSpPr>
        <p:sp>
          <p:nvSpPr>
            <p:cNvPr id="6" name="Rectangle 5"/>
            <p:cNvSpPr/>
            <p:nvPr/>
          </p:nvSpPr>
          <p:spPr>
            <a:xfrm>
              <a:off x="7721545" y="5262664"/>
              <a:ext cx="1857983" cy="924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Hardware</a:t>
              </a:r>
              <a:endParaRPr lang="en-US" sz="1998" dirty="0"/>
            </a:p>
          </p:txBody>
        </p:sp>
        <p:sp>
          <p:nvSpPr>
            <p:cNvPr id="7" name="Rectangle 6"/>
            <p:cNvSpPr/>
            <p:nvPr/>
          </p:nvSpPr>
          <p:spPr>
            <a:xfrm>
              <a:off x="9735170" y="5262663"/>
              <a:ext cx="1857983" cy="924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Hardware</a:t>
              </a:r>
              <a:endParaRPr lang="en-US" sz="1998" dirty="0"/>
            </a:p>
          </p:txBody>
        </p:sp>
        <p:sp>
          <p:nvSpPr>
            <p:cNvPr id="11" name="Rectangle 10"/>
            <p:cNvSpPr/>
            <p:nvPr/>
          </p:nvSpPr>
          <p:spPr>
            <a:xfrm>
              <a:off x="5707920" y="5262664"/>
              <a:ext cx="1857983" cy="924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Hardware</a:t>
              </a:r>
              <a:endParaRPr lang="en-US" sz="1998" dirty="0"/>
            </a:p>
          </p:txBody>
        </p:sp>
        <p:sp>
          <p:nvSpPr>
            <p:cNvPr id="12" name="Snip Diagonal Corner Rectangle 11"/>
            <p:cNvSpPr/>
            <p:nvPr/>
          </p:nvSpPr>
          <p:spPr>
            <a:xfrm>
              <a:off x="5707919" y="4202349"/>
              <a:ext cx="6987189" cy="924127"/>
            </a:xfrm>
            <a:prstGeom prst="snip2Diag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707920" y="3142034"/>
              <a:ext cx="185798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br>
                <a:rPr lang="en-US" sz="1998" dirty="0"/>
              </a:br>
              <a:r>
                <a:rPr lang="en-US" sz="1399" dirty="0"/>
                <a:t>SKU</a:t>
              </a:r>
              <a:endParaRPr lang="en-US" sz="1998" dirty="0"/>
            </a:p>
          </p:txBody>
        </p:sp>
        <p:sp>
          <p:nvSpPr>
            <p:cNvPr id="14" name="Rectangle 13"/>
            <p:cNvSpPr/>
            <p:nvPr/>
          </p:nvSpPr>
          <p:spPr>
            <a:xfrm>
              <a:off x="7721545" y="3142034"/>
              <a:ext cx="1857983" cy="92412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br>
                <a:rPr lang="en-US" sz="1998" dirty="0"/>
              </a:br>
              <a:r>
                <a:rPr lang="en-US" sz="1399" dirty="0"/>
                <a:t>SKU</a:t>
              </a:r>
              <a:endParaRPr lang="en-US" sz="1998" dirty="0"/>
            </a:p>
          </p:txBody>
        </p:sp>
        <p:sp>
          <p:nvSpPr>
            <p:cNvPr id="15" name="Rectangle 14"/>
            <p:cNvSpPr/>
            <p:nvPr/>
          </p:nvSpPr>
          <p:spPr>
            <a:xfrm>
              <a:off x="9735170" y="3142034"/>
              <a:ext cx="1857983" cy="9241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br>
                <a:rPr lang="en-US" sz="1998" dirty="0"/>
              </a:br>
              <a:r>
                <a:rPr lang="en-US" sz="1399" dirty="0"/>
                <a:t>SKU</a:t>
              </a:r>
              <a:endParaRPr lang="en-US" sz="1998" dirty="0"/>
            </a:p>
          </p:txBody>
        </p:sp>
      </p:grpSp>
      <p:sp>
        <p:nvSpPr>
          <p:cNvPr id="16" name="Chevron 15"/>
          <p:cNvSpPr/>
          <p:nvPr/>
        </p:nvSpPr>
        <p:spPr>
          <a:xfrm>
            <a:off x="5724921" y="3098178"/>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sp>
        <p:nvSpPr>
          <p:cNvPr id="4" name="Title 3"/>
          <p:cNvSpPr>
            <a:spLocks noGrp="1"/>
          </p:cNvSpPr>
          <p:nvPr>
            <p:ph type="title"/>
          </p:nvPr>
        </p:nvSpPr>
        <p:spPr/>
        <p:txBody>
          <a:bodyPr/>
          <a:lstStyle/>
          <a:p>
            <a:r>
              <a:rPr lang="en-GB" dirty="0"/>
              <a:t>Windows Core</a:t>
            </a:r>
            <a:br>
              <a:rPr lang="en-GB" dirty="0"/>
            </a:br>
            <a:endParaRPr lang="en-GB" dirty="0"/>
          </a:p>
        </p:txBody>
      </p:sp>
      <p:sp>
        <p:nvSpPr>
          <p:cNvPr id="10" name="TextBox 9"/>
          <p:cNvSpPr txBox="1"/>
          <p:nvPr/>
        </p:nvSpPr>
        <p:spPr>
          <a:xfrm>
            <a:off x="11008031" y="2367144"/>
            <a:ext cx="742950" cy="849463"/>
          </a:xfrm>
          <a:prstGeom prst="rect">
            <a:avLst/>
          </a:prstGeom>
          <a:noFill/>
        </p:spPr>
        <p:txBody>
          <a:bodyPr wrap="square" lIns="182880" tIns="146304" rIns="182880" bIns="146304" rtlCol="0">
            <a:spAutoFit/>
          </a:bodyPr>
          <a:lstStyle/>
          <a:p>
            <a:pPr>
              <a:lnSpc>
                <a:spcPct val="90000"/>
              </a:lnSpc>
              <a:spcAft>
                <a:spcPts val="600"/>
              </a:spcAft>
            </a:pPr>
            <a:r>
              <a:rPr lang="en-GB" sz="4000" dirty="0" smtClean="0">
                <a:gradFill>
                  <a:gsLst>
                    <a:gs pos="2917">
                      <a:schemeClr val="tx1"/>
                    </a:gs>
                    <a:gs pos="30000">
                      <a:schemeClr val="tx1"/>
                    </a:gs>
                  </a:gsLst>
                  <a:lin ang="5400000" scaled="0"/>
                </a:gradFill>
              </a:rPr>
              <a:t>…</a:t>
            </a:r>
          </a:p>
        </p:txBody>
      </p:sp>
      <p:sp>
        <p:nvSpPr>
          <p:cNvPr id="17" name="TextBox 16"/>
          <p:cNvSpPr txBox="1"/>
          <p:nvPr/>
        </p:nvSpPr>
        <p:spPr>
          <a:xfrm>
            <a:off x="10989810" y="4210024"/>
            <a:ext cx="742950" cy="849463"/>
          </a:xfrm>
          <a:prstGeom prst="rect">
            <a:avLst/>
          </a:prstGeom>
          <a:noFill/>
        </p:spPr>
        <p:txBody>
          <a:bodyPr wrap="square" lIns="182880" tIns="146304" rIns="182880" bIns="146304" rtlCol="0">
            <a:spAutoFit/>
          </a:bodyPr>
          <a:lstStyle/>
          <a:p>
            <a:pPr>
              <a:lnSpc>
                <a:spcPct val="90000"/>
              </a:lnSpc>
              <a:spcAft>
                <a:spcPts val="600"/>
              </a:spcAft>
            </a:pPr>
            <a:r>
              <a:rPr lang="en-GB" sz="4000" dirty="0" smtClean="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2265199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a:extLst>
              <a:ext uri="{28A0092B-C50C-407E-A947-70E740481C1C}">
                <a14:useLocalDpi xmlns:a14="http://schemas.microsoft.com/office/drawing/2010/main" val="0"/>
              </a:ext>
            </a:extLst>
          </a:blip>
          <a:srcRect l="6535" r="9044"/>
          <a:stretch/>
        </p:blipFill>
        <p:spPr>
          <a:xfrm>
            <a:off x="2749105" y="931830"/>
            <a:ext cx="852254" cy="848917"/>
          </a:xfrm>
          <a:prstGeom prst="rect">
            <a:avLst/>
          </a:prstGeom>
        </p:spPr>
      </p:pic>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12153"/>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0"/>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4"/>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5"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7"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29" cstate="print">
            <a:extLst>
              <a:ext uri="{28A0092B-C50C-407E-A947-70E740481C1C}">
                <a14:useLocalDpi xmlns:a14="http://schemas.microsoft.com/office/drawing/2010/main" val="0"/>
              </a:ext>
            </a:extLst>
          </a:blip>
          <a:srcRect l="12333" t="23140" r="7378" b="17105"/>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1">
            <a:extLst>
              <a:ext uri="{28A0092B-C50C-407E-A947-70E740481C1C}">
                <a14:useLocalDpi xmlns:a14="http://schemas.microsoft.com/office/drawing/2010/main" val="0"/>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1">
            <a:extLst>
              <a:ext uri="{28A0092B-C50C-407E-A947-70E740481C1C}">
                <a14:useLocalDpi xmlns:a14="http://schemas.microsoft.com/office/drawing/2010/main" val="0"/>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6">
            <a:extLst>
              <a:ext uri="{28A0092B-C50C-407E-A947-70E740481C1C}">
                <a14:useLocalDpi xmlns:a14="http://schemas.microsoft.com/office/drawing/2010/main" val="0"/>
              </a:ext>
            </a:extLst>
          </a:blip>
          <a:srcRect l="6535" r="9044"/>
          <a:stretch/>
        </p:blipFill>
        <p:spPr>
          <a:xfrm>
            <a:off x="2749105" y="919649"/>
            <a:ext cx="852254" cy="848917"/>
          </a:xfrm>
          <a:prstGeom prst="rect">
            <a:avLst/>
          </a:prstGeom>
        </p:spPr>
      </p:pic>
      <p:pic>
        <p:nvPicPr>
          <p:cNvPr id="140" name="Picture 139"/>
          <p:cNvPicPr>
            <a:picLocks noChangeAspect="1"/>
          </p:cNvPicPr>
          <p:nvPr/>
        </p:nvPicPr>
        <p:blipFill rotWithShape="1">
          <a:blip r:embed="rId37">
            <a:extLst>
              <a:ext uri="{28A0092B-C50C-407E-A947-70E740481C1C}">
                <a14:useLocalDpi xmlns:a14="http://schemas.microsoft.com/office/drawing/2010/main" val="0"/>
              </a:ext>
            </a:extLst>
          </a:blip>
          <a:srcRect r="12153"/>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3918</TotalTime>
  <Words>3231</Words>
  <Application>Microsoft Office PowerPoint</Application>
  <PresentationFormat>Widescreen</PresentationFormat>
  <Paragraphs>555</Paragraphs>
  <Slides>51</Slides>
  <Notes>18</Notes>
  <HiddenSlides>6</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51</vt:i4>
      </vt:variant>
    </vt:vector>
  </HeadingPairs>
  <TitlesOfParts>
    <vt:vector size="68" baseType="lpstr">
      <vt:lpstr>Arial</vt:lpstr>
      <vt:lpstr>Avenir LT Pro 45 Book</vt:lpstr>
      <vt:lpstr>Calibri</vt:lpstr>
      <vt:lpstr>Consolas</vt:lpstr>
      <vt:lpstr>ＭＳ Ｐゴシック</vt:lpstr>
      <vt:lpstr>Segoe Pro</vt:lpstr>
      <vt:lpstr>Segoe Pro Light</vt:lpstr>
      <vt:lpstr>Segoe UI</vt:lpstr>
      <vt:lpstr>Segoe UI Light</vt:lpstr>
      <vt:lpstr>Segoe UI Semibold</vt:lpstr>
      <vt:lpstr>Segoe UI Semilight</vt:lpstr>
      <vt:lpstr>Times New Roman</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PowerPoint Presentation</vt:lpstr>
      <vt:lpstr>Windows 10 opportunity</vt:lpstr>
      <vt:lpstr>PowerPoint Presentation</vt:lpstr>
      <vt:lpstr>Introducing the UWP</vt:lpstr>
      <vt:lpstr>The convergence journey</vt:lpstr>
      <vt:lpstr>Windows Core </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PowerPoint Presentation</vt:lpstr>
      <vt:lpstr>Windows Bridge for Android (a.k.a. Project Astoria)</vt:lpstr>
      <vt:lpstr>Windows Bridge for iOS (previously known as ‘Project Islandwood’)</vt:lpstr>
      <vt:lpstr>Project Centennial</vt:lpstr>
      <vt:lpstr>Development tools</vt:lpstr>
      <vt:lpstr>Blend for Visual Studio </vt:lpstr>
      <vt:lpstr>Visual Studio 2015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226</cp:revision>
  <dcterms:created xsi:type="dcterms:W3CDTF">2015-05-13T18:53:57Z</dcterms:created>
  <dcterms:modified xsi:type="dcterms:W3CDTF">2015-08-12T15:59:18Z</dcterms:modified>
</cp:coreProperties>
</file>